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38" r:id="rId2"/>
    <p:sldId id="1772" r:id="rId3"/>
    <p:sldId id="1773" r:id="rId4"/>
    <p:sldId id="1784" r:id="rId5"/>
    <p:sldId id="383" r:id="rId6"/>
    <p:sldId id="1777" r:id="rId7"/>
    <p:sldId id="345" r:id="rId8"/>
    <p:sldId id="1778" r:id="rId9"/>
    <p:sldId id="369" r:id="rId10"/>
    <p:sldId id="1779" r:id="rId11"/>
    <p:sldId id="1780" r:id="rId12"/>
    <p:sldId id="1785" r:id="rId13"/>
    <p:sldId id="1786" r:id="rId14"/>
    <p:sldId id="381" r:id="rId15"/>
    <p:sldId id="1787" r:id="rId16"/>
    <p:sldId id="382" r:id="rId17"/>
    <p:sldId id="1774" r:id="rId18"/>
    <p:sldId id="518" r:id="rId19"/>
    <p:sldId id="372" r:id="rId20"/>
    <p:sldId id="1764" r:id="rId21"/>
    <p:sldId id="1788" r:id="rId22"/>
    <p:sldId id="1768" r:id="rId23"/>
    <p:sldId id="1769" r:id="rId24"/>
    <p:sldId id="1783" r:id="rId25"/>
    <p:sldId id="469" r:id="rId26"/>
    <p:sldId id="463" r:id="rId27"/>
    <p:sldId id="466" r:id="rId28"/>
    <p:sldId id="389" r:id="rId29"/>
  </p:sldIdLst>
  <p:sldSz cx="9144000" cy="6858000" type="screen4x3"/>
  <p:notesSz cx="6858000" cy="9945688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960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orient="horz" pos="3840">
          <p15:clr>
            <a:srgbClr val="A4A3A4"/>
          </p15:clr>
        </p15:guide>
        <p15:guide id="7" pos="3456">
          <p15:clr>
            <a:srgbClr val="A4A3A4"/>
          </p15:clr>
        </p15:guide>
        <p15:guide id="8" pos="272" userDrawn="1">
          <p15:clr>
            <a:srgbClr val="A4A3A4"/>
          </p15:clr>
        </p15:guide>
        <p15:guide id="9" pos="5472">
          <p15:clr>
            <a:srgbClr val="A4A3A4"/>
          </p15:clr>
        </p15:guide>
        <p15:guide id="10" pos="1247" userDrawn="1">
          <p15:clr>
            <a:srgbClr val="A4A3A4"/>
          </p15:clr>
        </p15:guide>
        <p15:guide id="11" pos="4416">
          <p15:clr>
            <a:srgbClr val="A4A3A4"/>
          </p15:clr>
        </p15:guide>
        <p15:guide id="12" pos="4512">
          <p15:clr>
            <a:srgbClr val="A4A3A4"/>
          </p15:clr>
        </p15:guide>
        <p15:guide id="13" pos="3360">
          <p15:clr>
            <a:srgbClr val="A4A3A4"/>
          </p15:clr>
        </p15:guide>
        <p15:guide id="14" pos="1344">
          <p15:clr>
            <a:srgbClr val="A4A3A4"/>
          </p15:clr>
        </p15:guide>
        <p15:guide id="15" pos="2290" userDrawn="1">
          <p15:clr>
            <a:srgbClr val="A4A3A4"/>
          </p15:clr>
        </p15:guide>
        <p15:guide id="16" pos="2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82"/>
    <a:srgbClr val="F2F2F2"/>
    <a:srgbClr val="D8D7DF"/>
    <a:srgbClr val="D9E6DC"/>
    <a:srgbClr val="DFE0E2"/>
    <a:srgbClr val="595959"/>
    <a:srgbClr val="F3FA9C"/>
    <a:srgbClr val="6A6A6A"/>
    <a:srgbClr val="7C7C7C"/>
    <a:srgbClr val="C8D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02" y="90"/>
      </p:cViewPr>
      <p:guideLst>
        <p:guide orient="horz" pos="2160"/>
        <p:guide orient="horz" pos="300"/>
        <p:guide orient="horz" pos="960"/>
        <p:guide orient="horz" pos="4032"/>
        <p:guide orient="horz" pos="3840"/>
        <p:guide pos="3456"/>
        <p:guide pos="272"/>
        <p:guide pos="5472"/>
        <p:guide pos="1247"/>
        <p:guide pos="4416"/>
        <p:guide pos="4512"/>
        <p:guide pos="3360"/>
        <p:guide pos="1344"/>
        <p:guide pos="2290"/>
        <p:guide pos="24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461" y="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Raccolta%20dati%20e%20analisi%20ESG%2007.07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Metriche%20decarbonizzazione%2024.08.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Metriche%20decarbonizzazione%2024.08.20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Metriche%20decarbonizzazione%2024.08.20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Metriche%20decarbonizzazione%2024.08.20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Metriche%20decarbonizzazione%2024.08.20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Metriche%20decarbonizzazione%2024.08.202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Raccolta%20dati%20e%20analisi%20ESG%2007.07.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Raccolta%20dati%20e%20analisi%20ESG%2007.07.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Raccolta%20dati%20e%20analisi%20ESG%2007.07.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://eutct.internal.towerswatson.com/nonclients/EMEADDU/Documents/2020/Reports/WE/1_Non-Billable_IC/WE%20ESG%20Trends/ESG_Metrics_Analysis_WE_2018_AnalysisFile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Raccolta%20dati%20e%20analisi%20ESG%2007.07.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Raccolta%20dati%20e%20analisi%20ESG%2007.07.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Raccolta%20dati%20e%20analisi%20ESG%2007.07.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wp\data\General%20Data%20Milan\NonClient\HCG\Exec_Comp\Events\ESG%20Webminar\Metriche%20decarbonizzazione%2024.08.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19247136663849"/>
          <c:y val="2.8605483693748095E-2"/>
          <c:w val="0.68651247273247018"/>
          <c:h val="0.94278903261250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Sheet1!$B$3:$B$8</c:f>
              <c:strCache>
                <c:ptCount val="6"/>
                <c:pt idx="0">
                  <c:v>Diversity &amp; Inclusion</c:v>
                </c:pt>
                <c:pt idx="1">
                  <c:v>Health &amp; Safety</c:v>
                </c:pt>
                <c:pt idx="2">
                  <c:v>Environment &amp; Sustainability</c:v>
                </c:pt>
                <c:pt idx="3">
                  <c:v>Customer Service</c:v>
                </c:pt>
                <c:pt idx="4">
                  <c:v>Governance</c:v>
                </c:pt>
                <c:pt idx="5">
                  <c:v>People and HR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FA-4CA7-AF50-F849E8264CD8}"/>
              </c:ext>
            </c:extLst>
          </c:dPt>
          <c:dLbls>
            <c:dLbl>
              <c:idx val="5"/>
              <c:layout>
                <c:manualLayout>
                  <c:x val="3.8376243715134654E-3"/>
                  <c:y val="-2.6004985176134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FA-4CA7-AF50-F849E8264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Sheet1!$B$3:$B$8</c:f>
              <c:strCache>
                <c:ptCount val="6"/>
                <c:pt idx="0">
                  <c:v>Diversity &amp; Inclusion</c:v>
                </c:pt>
                <c:pt idx="1">
                  <c:v>Health &amp; Safety</c:v>
                </c:pt>
                <c:pt idx="2">
                  <c:v>Environment &amp; Sustainability</c:v>
                </c:pt>
                <c:pt idx="3">
                  <c:v>Customer Service</c:v>
                </c:pt>
                <c:pt idx="4">
                  <c:v>Governance</c:v>
                </c:pt>
                <c:pt idx="5">
                  <c:v>People and HR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0.12</c:v>
                </c:pt>
                <c:pt idx="1">
                  <c:v>0.17</c:v>
                </c:pt>
                <c:pt idx="2">
                  <c:v>0.2</c:v>
                </c:pt>
                <c:pt idx="3">
                  <c:v>0.23</c:v>
                </c:pt>
                <c:pt idx="4">
                  <c:v>0.27</c:v>
                </c:pt>
                <c:pt idx="5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A-4CA7-AF50-F849E8264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3568008"/>
        <c:axId val="1113568992"/>
      </c:barChart>
      <c:catAx>
        <c:axId val="1113568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3568992"/>
        <c:crosses val="autoZero"/>
        <c:auto val="1"/>
        <c:lblAlgn val="ctr"/>
        <c:lblOffset val="100"/>
        <c:noMultiLvlLbl val="0"/>
      </c:catAx>
      <c:valAx>
        <c:axId val="1113568992"/>
        <c:scaling>
          <c:orientation val="minMax"/>
          <c:max val="0.4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1356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'Analisi Italia'!$F$73</c:f>
              <c:strCache>
                <c:ptCount val="1"/>
                <c:pt idx="0">
                  <c:v>SCOPE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19-43DB-9C8F-46BE2DF0E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 Italia'!$B$74:$B$76</c:f>
              <c:strCache>
                <c:ptCount val="3"/>
                <c:pt idx="0">
                  <c:v>Industria e servizi</c:v>
                </c:pt>
                <c:pt idx="1">
                  <c:v>Energy &amp; Multiutility</c:v>
                </c:pt>
                <c:pt idx="2">
                  <c:v>Financials</c:v>
                </c:pt>
              </c:strCache>
            </c:strRef>
          </c:cat>
          <c:val>
            <c:numRef>
              <c:f>'Analisi Italia'!$F$74:$F$76</c:f>
              <c:numCache>
                <c:formatCode>0%</c:formatCode>
                <c:ptCount val="3"/>
                <c:pt idx="0">
                  <c:v>0.1111111111111111</c:v>
                </c:pt>
                <c:pt idx="1">
                  <c:v>0.22222222222222221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9-43DB-9C8F-46BE2DF0E229}"/>
            </c:ext>
          </c:extLst>
        </c:ser>
        <c:ser>
          <c:idx val="1"/>
          <c:order val="1"/>
          <c:tx>
            <c:strRef>
              <c:f>'Analisi Italia'!$E$73</c:f>
              <c:strCache>
                <c:ptCount val="1"/>
                <c:pt idx="0">
                  <c:v>SCOPE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 Italia'!$B$74:$B$76</c:f>
              <c:strCache>
                <c:ptCount val="3"/>
                <c:pt idx="0">
                  <c:v>Industria e servizi</c:v>
                </c:pt>
                <c:pt idx="1">
                  <c:v>Energy &amp; Multiutility</c:v>
                </c:pt>
                <c:pt idx="2">
                  <c:v>Financials</c:v>
                </c:pt>
              </c:strCache>
            </c:strRef>
          </c:cat>
          <c:val>
            <c:numRef>
              <c:f>'Analisi Italia'!$E$74:$E$76</c:f>
              <c:numCache>
                <c:formatCode>0%</c:formatCode>
                <c:ptCount val="3"/>
                <c:pt idx="0">
                  <c:v>0.44444444444444442</c:v>
                </c:pt>
                <c:pt idx="1">
                  <c:v>0.22222222222222221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19-43DB-9C8F-46BE2DF0E229}"/>
            </c:ext>
          </c:extLst>
        </c:ser>
        <c:ser>
          <c:idx val="0"/>
          <c:order val="2"/>
          <c:tx>
            <c:strRef>
              <c:f>'Analisi Italia'!$D$73</c:f>
              <c:strCache>
                <c:ptCount val="1"/>
                <c:pt idx="0">
                  <c:v>SCOPE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 Italia'!$B$74:$B$76</c:f>
              <c:strCache>
                <c:ptCount val="3"/>
                <c:pt idx="0">
                  <c:v>Industria e servizi</c:v>
                </c:pt>
                <c:pt idx="1">
                  <c:v>Energy &amp; Multiutility</c:v>
                </c:pt>
                <c:pt idx="2">
                  <c:v>Financials</c:v>
                </c:pt>
              </c:strCache>
            </c:strRef>
          </c:cat>
          <c:val>
            <c:numRef>
              <c:f>'Analisi Italia'!$D$74:$D$76</c:f>
              <c:numCache>
                <c:formatCode>0%</c:formatCode>
                <c:ptCount val="3"/>
                <c:pt idx="0">
                  <c:v>0.44444444444444442</c:v>
                </c:pt>
                <c:pt idx="1">
                  <c:v>0.55555555555555558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19-43DB-9C8F-46BE2DF0E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1435448"/>
        <c:axId val="1131438072"/>
      </c:barChart>
      <c:catAx>
        <c:axId val="1131435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1438072"/>
        <c:crosses val="autoZero"/>
        <c:auto val="1"/>
        <c:lblAlgn val="ctr"/>
        <c:lblOffset val="100"/>
        <c:noMultiLvlLbl val="0"/>
      </c:catAx>
      <c:valAx>
        <c:axId val="1131438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3143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855764557208118"/>
          <c:y val="0.12395720862681441"/>
          <c:w val="0.33446704578594344"/>
          <c:h val="0.8100713117253759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'Analisi Italia'!$F$73</c:f>
              <c:strCache>
                <c:ptCount val="1"/>
                <c:pt idx="0">
                  <c:v>SCOPE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'Analisi Italia'!$B$74:$B$76</c:f>
              <c:strCache>
                <c:ptCount val="3"/>
                <c:pt idx="0">
                  <c:v>Industria e servizi</c:v>
                </c:pt>
                <c:pt idx="1">
                  <c:v>Energy &amp; Multiutility</c:v>
                </c:pt>
                <c:pt idx="2">
                  <c:v>Financials</c:v>
                </c:pt>
              </c:strCache>
            </c:strRef>
          </c:cat>
          <c:val>
            <c:numRef>
              <c:f>'Analisi Europa'!$F$55:$F$57</c:f>
              <c:numCache>
                <c:formatCode>0%</c:formatCode>
                <c:ptCount val="3"/>
                <c:pt idx="0">
                  <c:v>0.17647058823529413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8-42AE-BF93-F00C780161F6}"/>
            </c:ext>
          </c:extLst>
        </c:ser>
        <c:ser>
          <c:idx val="1"/>
          <c:order val="1"/>
          <c:tx>
            <c:strRef>
              <c:f>'Analisi Italia'!$E$73</c:f>
              <c:strCache>
                <c:ptCount val="1"/>
                <c:pt idx="0">
                  <c:v>SCOPE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 Italia'!$B$74:$B$76</c:f>
              <c:strCache>
                <c:ptCount val="3"/>
                <c:pt idx="0">
                  <c:v>Industria e servizi</c:v>
                </c:pt>
                <c:pt idx="1">
                  <c:v>Energy &amp; Multiutility</c:v>
                </c:pt>
                <c:pt idx="2">
                  <c:v>Financials</c:v>
                </c:pt>
              </c:strCache>
            </c:strRef>
          </c:cat>
          <c:val>
            <c:numRef>
              <c:f>'Analisi Europa'!$E$55:$E$57</c:f>
              <c:numCache>
                <c:formatCode>0%</c:formatCode>
                <c:ptCount val="3"/>
                <c:pt idx="0">
                  <c:v>0.3235294117647059</c:v>
                </c:pt>
                <c:pt idx="1">
                  <c:v>0.30769230769230771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38-42AE-BF93-F00C780161F6}"/>
            </c:ext>
          </c:extLst>
        </c:ser>
        <c:ser>
          <c:idx val="0"/>
          <c:order val="2"/>
          <c:tx>
            <c:strRef>
              <c:f>'Analisi Italia'!$D$73</c:f>
              <c:strCache>
                <c:ptCount val="1"/>
                <c:pt idx="0">
                  <c:v>SCOPE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 Italia'!$B$74:$B$76</c:f>
              <c:strCache>
                <c:ptCount val="3"/>
                <c:pt idx="0">
                  <c:v>Industria e servizi</c:v>
                </c:pt>
                <c:pt idx="1">
                  <c:v>Energy &amp; Multiutility</c:v>
                </c:pt>
                <c:pt idx="2">
                  <c:v>Financials</c:v>
                </c:pt>
              </c:strCache>
            </c:strRef>
          </c:cat>
          <c:val>
            <c:numRef>
              <c:f>'Analisi Europa'!$D$55:$D$57</c:f>
              <c:numCache>
                <c:formatCode>0%</c:formatCode>
                <c:ptCount val="3"/>
                <c:pt idx="0">
                  <c:v>0.5</c:v>
                </c:pt>
                <c:pt idx="1">
                  <c:v>0.69230769230769229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38-42AE-BF93-F00C78016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1435448"/>
        <c:axId val="1131438072"/>
      </c:barChart>
      <c:catAx>
        <c:axId val="1131435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1438072"/>
        <c:crosses val="autoZero"/>
        <c:auto val="1"/>
        <c:lblAlgn val="ctr"/>
        <c:lblOffset val="100"/>
        <c:noMultiLvlLbl val="0"/>
      </c:catAx>
      <c:valAx>
        <c:axId val="1131438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3143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48561290949744"/>
          <c:y val="0.93953772962449311"/>
          <c:w val="0.26702877418100518"/>
          <c:h val="6.0462270375506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973436800094136"/>
          <c:y val="0.21309428111489395"/>
          <c:w val="0.35932951113676886"/>
          <c:h val="0.576262376757756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3D-479A-9D11-C454849ED1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3D-479A-9D11-C454849ED1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3D-479A-9D11-C454849ED13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3D-479A-9D11-C454849ED13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3D-479A-9D11-C454849ED13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3D-479A-9D11-C454849ED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'Analisi Europa'!$E$69:$E$71</c:f>
              <c:strCache>
                <c:ptCount val="3"/>
                <c:pt idx="0">
                  <c:v>STI</c:v>
                </c:pt>
                <c:pt idx="1">
                  <c:v>LTI</c:v>
                </c:pt>
                <c:pt idx="2">
                  <c:v>STI &amp; LTI</c:v>
                </c:pt>
              </c:strCache>
            </c:strRef>
          </c:cat>
          <c:val>
            <c:numRef>
              <c:f>'Analisi Europa'!$G$69:$G$71</c:f>
              <c:numCache>
                <c:formatCode>0%</c:formatCode>
                <c:ptCount val="3"/>
                <c:pt idx="0">
                  <c:v>0.58823529411764708</c:v>
                </c:pt>
                <c:pt idx="1">
                  <c:v>0.35294117647058826</c:v>
                </c:pt>
                <c:pt idx="2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3D-479A-9D11-C454849ED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94-4920-BE96-C80367F3A6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94-4920-BE96-C80367F3A6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94-4920-BE96-C80367F3A6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 Europa'!$E$69:$E$71</c:f>
              <c:strCache>
                <c:ptCount val="3"/>
                <c:pt idx="0">
                  <c:v>STI</c:v>
                </c:pt>
                <c:pt idx="1">
                  <c:v>LTI</c:v>
                </c:pt>
                <c:pt idx="2">
                  <c:v>STI &amp; LTI</c:v>
                </c:pt>
              </c:strCache>
            </c:strRef>
          </c:cat>
          <c:val>
            <c:numRef>
              <c:f>'Analisi Italia'!$G$99:$G$101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94-4920-BE96-C80367F3A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82720909886267"/>
          <c:y val="0.10764262368147377"/>
          <c:w val="0.43467891513560808"/>
          <c:h val="0.73813400683405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21-4D56-9348-D7A666DF2D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21-4D56-9348-D7A666DF2D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'Analisi Europa'!$E$108:$E$109</c:f>
              <c:strCache>
                <c:ptCount val="2"/>
                <c:pt idx="0">
                  <c:v>Corporate</c:v>
                </c:pt>
                <c:pt idx="1">
                  <c:v>Individual</c:v>
                </c:pt>
              </c:strCache>
            </c:strRef>
          </c:cat>
          <c:val>
            <c:numRef>
              <c:f>'Analisi Europa'!$G$108:$G$109</c:f>
              <c:numCache>
                <c:formatCode>0%</c:formatCode>
                <c:ptCount val="2"/>
                <c:pt idx="0">
                  <c:v>0.88235294117647056</c:v>
                </c:pt>
                <c:pt idx="1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21-4D56-9348-D7A666DF2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 Europa'!$E$146:$E$149</c:f>
              <c:strCache>
                <c:ptCount val="4"/>
                <c:pt idx="0">
                  <c:v>No disclosure</c:v>
                </c:pt>
                <c:pt idx="1">
                  <c:v>Altre certificazioni</c:v>
                </c:pt>
                <c:pt idx="2">
                  <c:v>In linea con gli accordi di Parigi</c:v>
                </c:pt>
                <c:pt idx="3">
                  <c:v>Science based</c:v>
                </c:pt>
              </c:strCache>
            </c:strRef>
          </c:cat>
          <c:val>
            <c:numRef>
              <c:f>'Analisi Europa'!$G$146:$G$149</c:f>
              <c:numCache>
                <c:formatCode>0%</c:formatCode>
                <c:ptCount val="4"/>
                <c:pt idx="0">
                  <c:v>0.29411764705882354</c:v>
                </c:pt>
                <c:pt idx="1">
                  <c:v>5.8823529411764705E-2</c:v>
                </c:pt>
                <c:pt idx="2">
                  <c:v>0.29411764705882354</c:v>
                </c:pt>
                <c:pt idx="3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3-4D64-BD40-6AB1DB6FB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1004824"/>
        <c:axId val="2071003840"/>
      </c:barChart>
      <c:catAx>
        <c:axId val="2071004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1003840"/>
        <c:crosses val="autoZero"/>
        <c:auto val="1"/>
        <c:lblAlgn val="ctr"/>
        <c:lblOffset val="100"/>
        <c:noMultiLvlLbl val="0"/>
      </c:catAx>
      <c:valAx>
        <c:axId val="2071003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7100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Sheet1!$B$34:$B$39</c:f>
              <c:strCache>
                <c:ptCount val="6"/>
                <c:pt idx="0">
                  <c:v>Health &amp; Safety</c:v>
                </c:pt>
                <c:pt idx="1">
                  <c:v>Diversity &amp; Inclusion</c:v>
                </c:pt>
                <c:pt idx="2">
                  <c:v>Governance</c:v>
                </c:pt>
                <c:pt idx="3">
                  <c:v>People and HR</c:v>
                </c:pt>
                <c:pt idx="4">
                  <c:v>Customer Service</c:v>
                </c:pt>
                <c:pt idx="5">
                  <c:v>Environment &amp; Sustainability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0C-4BCA-A162-70B9DEDCD9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Sheet1!$B$34:$B$39</c:f>
              <c:strCache>
                <c:ptCount val="6"/>
                <c:pt idx="0">
                  <c:v>Health &amp; Safety</c:v>
                </c:pt>
                <c:pt idx="1">
                  <c:v>Diversity &amp; Inclusion</c:v>
                </c:pt>
                <c:pt idx="2">
                  <c:v>Governance</c:v>
                </c:pt>
                <c:pt idx="3">
                  <c:v>People and HR</c:v>
                </c:pt>
                <c:pt idx="4">
                  <c:v>Customer Service</c:v>
                </c:pt>
                <c:pt idx="5">
                  <c:v>Environment &amp; Sustainability</c:v>
                </c:pt>
              </c:strCache>
            </c:strRef>
          </c:cat>
          <c:val>
            <c:numRef>
              <c:f>Sheet1!$C$34:$C$39</c:f>
              <c:numCache>
                <c:formatCode>0.0%</c:formatCode>
                <c:ptCount val="6"/>
                <c:pt idx="0">
                  <c:v>1.9199999999999998E-2</c:v>
                </c:pt>
                <c:pt idx="1">
                  <c:v>2.1999999999999999E-2</c:v>
                </c:pt>
                <c:pt idx="2">
                  <c:v>3.0200000000000001E-2</c:v>
                </c:pt>
                <c:pt idx="3">
                  <c:v>4.1099999999999998E-2</c:v>
                </c:pt>
                <c:pt idx="4">
                  <c:v>4.9299999999999997E-2</c:v>
                </c:pt>
                <c:pt idx="5">
                  <c:v>8.4900000000000003E-2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C-4BCA-A162-70B9DEDCD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3568008"/>
        <c:axId val="1113568992"/>
      </c:barChart>
      <c:catAx>
        <c:axId val="1113568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3568992"/>
        <c:crosses val="autoZero"/>
        <c:auto val="1"/>
        <c:lblAlgn val="ctr"/>
        <c:lblOffset val="100"/>
        <c:noMultiLvlLbl val="0"/>
      </c:catAx>
      <c:valAx>
        <c:axId val="1113568992"/>
        <c:scaling>
          <c:orientation val="minMax"/>
          <c:max val="9.0000000000000024E-2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1356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50E-4B04-8F72-534137263BE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0E-4B04-8F72-534137263B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 e grafici'!$I$40:$I$48</c:f>
              <c:strCache>
                <c:ptCount val="9"/>
                <c:pt idx="0">
                  <c:v>Governance</c:v>
                </c:pt>
                <c:pt idx="1">
                  <c:v>Ethical behavior</c:v>
                </c:pt>
                <c:pt idx="2">
                  <c:v>Diversity &amp; Inclusion</c:v>
                </c:pt>
                <c:pt idx="3">
                  <c:v>Community related</c:v>
                </c:pt>
                <c:pt idx="4">
                  <c:v>Carbon footprint/decarbonization</c:v>
                </c:pt>
                <c:pt idx="5">
                  <c:v>Customer Service</c:v>
                </c:pt>
                <c:pt idx="6">
                  <c:v>Health &amp; Safety</c:v>
                </c:pt>
                <c:pt idx="7">
                  <c:v>People and HR</c:v>
                </c:pt>
                <c:pt idx="8">
                  <c:v>Environment</c:v>
                </c:pt>
              </c:strCache>
            </c:strRef>
          </c:cat>
          <c:val>
            <c:numRef>
              <c:f>'Analisi e grafici'!$J$40:$J$48</c:f>
              <c:numCache>
                <c:formatCode>0%</c:formatCode>
                <c:ptCount val="9"/>
                <c:pt idx="0">
                  <c:v>5.8823529411764705E-2</c:v>
                </c:pt>
                <c:pt idx="1">
                  <c:v>5.8823529411764705E-2</c:v>
                </c:pt>
                <c:pt idx="2">
                  <c:v>0.20588235294117646</c:v>
                </c:pt>
                <c:pt idx="3">
                  <c:v>0.23529411764705882</c:v>
                </c:pt>
                <c:pt idx="4">
                  <c:v>0.23529411764705882</c:v>
                </c:pt>
                <c:pt idx="5">
                  <c:v>0.26470588235294118</c:v>
                </c:pt>
                <c:pt idx="6">
                  <c:v>0.29411764705882354</c:v>
                </c:pt>
                <c:pt idx="7">
                  <c:v>0.3235294117647059</c:v>
                </c:pt>
                <c:pt idx="8">
                  <c:v>0.44117647058823528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E-4B04-8F72-534137263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13568008"/>
        <c:axId val="1113568992"/>
      </c:barChart>
      <c:catAx>
        <c:axId val="1113568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3568992"/>
        <c:crosses val="autoZero"/>
        <c:auto val="1"/>
        <c:lblAlgn val="ctr"/>
        <c:lblOffset val="100"/>
        <c:noMultiLvlLbl val="0"/>
      </c:catAx>
      <c:valAx>
        <c:axId val="1113568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1356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95-4183-B435-16526DF694A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95-4183-B435-16526DF694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 e grafici'!$I$52:$I$60</c:f>
              <c:strCache>
                <c:ptCount val="9"/>
                <c:pt idx="0">
                  <c:v>Governance</c:v>
                </c:pt>
                <c:pt idx="1">
                  <c:v>Ethical behavior</c:v>
                </c:pt>
                <c:pt idx="2">
                  <c:v>Health &amp; Safety</c:v>
                </c:pt>
                <c:pt idx="3">
                  <c:v>Customer Service</c:v>
                </c:pt>
                <c:pt idx="4">
                  <c:v>People and HR</c:v>
                </c:pt>
                <c:pt idx="5">
                  <c:v>Community related</c:v>
                </c:pt>
                <c:pt idx="6">
                  <c:v>Diversity &amp; Inclusion</c:v>
                </c:pt>
                <c:pt idx="7">
                  <c:v>Carbon footprint/decarbonization</c:v>
                </c:pt>
                <c:pt idx="8">
                  <c:v>Environment</c:v>
                </c:pt>
              </c:strCache>
            </c:strRef>
          </c:cat>
          <c:val>
            <c:numRef>
              <c:f>'Analisi e grafici'!$J$52:$J$60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5.8823529411764705E-2</c:v>
                </c:pt>
                <c:pt idx="4">
                  <c:v>0.09</c:v>
                </c:pt>
                <c:pt idx="5">
                  <c:v>0.09</c:v>
                </c:pt>
                <c:pt idx="6">
                  <c:v>0.11764705882352941</c:v>
                </c:pt>
                <c:pt idx="7">
                  <c:v>0.23529411764705882</c:v>
                </c:pt>
                <c:pt idx="8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5-4183-B435-16526DF69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13568008"/>
        <c:axId val="1113568992"/>
      </c:barChart>
      <c:catAx>
        <c:axId val="1113568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3568992"/>
        <c:crosses val="autoZero"/>
        <c:auto val="1"/>
        <c:lblAlgn val="ctr"/>
        <c:lblOffset val="100"/>
        <c:noMultiLvlLbl val="0"/>
      </c:catAx>
      <c:valAx>
        <c:axId val="1113568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1356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Analysis!$L$164:$L$174</c:f>
              <c:strCache>
                <c:ptCount val="11"/>
                <c:pt idx="0">
                  <c:v>Utilities (n=22)</c:v>
                </c:pt>
                <c:pt idx="1">
                  <c:v>Real Estate (n=11)</c:v>
                </c:pt>
                <c:pt idx="2">
                  <c:v>Materials (n=36)</c:v>
                </c:pt>
                <c:pt idx="3">
                  <c:v>Information Technology (n=19)</c:v>
                </c:pt>
                <c:pt idx="4">
                  <c:v>Industrials (n=60)</c:v>
                </c:pt>
                <c:pt idx="5">
                  <c:v>Health Care (n=30)</c:v>
                </c:pt>
                <c:pt idx="6">
                  <c:v>Financials (n=72)</c:v>
                </c:pt>
                <c:pt idx="7">
                  <c:v>Energy (n=9)</c:v>
                </c:pt>
                <c:pt idx="8">
                  <c:v>Consumer Staples (n=34)</c:v>
                </c:pt>
                <c:pt idx="9">
                  <c:v>Consumer Discretionary (n=48)</c:v>
                </c:pt>
                <c:pt idx="10">
                  <c:v>Communication Services (n=24)</c:v>
                </c:pt>
              </c:strCache>
            </c:strRef>
          </c:cat>
          <c:val>
            <c:numRef>
              <c:f>Analysis!$M$164:$M$174</c:f>
              <c:numCache>
                <c:formatCode>0%</c:formatCode>
                <c:ptCount val="11"/>
                <c:pt idx="0">
                  <c:v>0.45454545454545453</c:v>
                </c:pt>
                <c:pt idx="1">
                  <c:v>0.27272727272727271</c:v>
                </c:pt>
                <c:pt idx="2">
                  <c:v>0.3888888888888889</c:v>
                </c:pt>
                <c:pt idx="3">
                  <c:v>0</c:v>
                </c:pt>
                <c:pt idx="4">
                  <c:v>0.15</c:v>
                </c:pt>
                <c:pt idx="5">
                  <c:v>0.1</c:v>
                </c:pt>
                <c:pt idx="6">
                  <c:v>0.1388888888888889</c:v>
                </c:pt>
                <c:pt idx="7">
                  <c:v>0.55555555555555558</c:v>
                </c:pt>
                <c:pt idx="8">
                  <c:v>0.17647058823529413</c:v>
                </c:pt>
                <c:pt idx="9">
                  <c:v>0.20833333333333334</c:v>
                </c:pt>
                <c:pt idx="10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6-442A-9C5C-0AD86874E9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4537808"/>
        <c:axId val="384530592"/>
      </c:barChart>
      <c:catAx>
        <c:axId val="38453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4530592"/>
        <c:crosses val="autoZero"/>
        <c:auto val="1"/>
        <c:lblAlgn val="ctr"/>
        <c:lblOffset val="100"/>
        <c:noMultiLvlLbl val="0"/>
      </c:catAx>
      <c:valAx>
        <c:axId val="38453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453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'Analisi e grafici'!$A$99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86-4CE2-98E4-A05A535C23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Sheet1!$B$75:$D$75</c:f>
              <c:strCache>
                <c:ptCount val="3"/>
                <c:pt idx="0">
                  <c:v>Customer Service</c:v>
                </c:pt>
                <c:pt idx="1">
                  <c:v>People and HR</c:v>
                </c:pt>
                <c:pt idx="2">
                  <c:v>Environment</c:v>
                </c:pt>
              </c:strCache>
            </c:strRef>
          </c:cat>
          <c:val>
            <c:numRef>
              <c:f>Sheet1!$B$76:$D$76</c:f>
              <c:numCache>
                <c:formatCode>0%</c:formatCode>
                <c:ptCount val="3"/>
                <c:pt idx="0">
                  <c:v>0.17647058823529413</c:v>
                </c:pt>
                <c:pt idx="1">
                  <c:v>0.17647058823529413</c:v>
                </c:pt>
                <c:pt idx="2">
                  <c:v>0.23529411764705882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6-4CE2-98E4-A05A535C2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1435448"/>
        <c:axId val="1131438072"/>
      </c:barChart>
      <c:catAx>
        <c:axId val="1131435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1438072"/>
        <c:crosses val="autoZero"/>
        <c:auto val="1"/>
        <c:lblAlgn val="ctr"/>
        <c:lblOffset val="100"/>
        <c:noMultiLvlLbl val="0"/>
      </c:catAx>
      <c:valAx>
        <c:axId val="1131438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3143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'Analisi e grafici'!$A$99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A66-4816-8B8B-04581EEA375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66-4816-8B8B-04581EEA37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Sheet1!$B$77:$D$77</c:f>
              <c:strCache>
                <c:ptCount val="3"/>
                <c:pt idx="0">
                  <c:v>Carbon footprint/decarbonization</c:v>
                </c:pt>
                <c:pt idx="1">
                  <c:v>Health &amp; Safety</c:v>
                </c:pt>
                <c:pt idx="2">
                  <c:v>Environment</c:v>
                </c:pt>
              </c:strCache>
            </c:strRef>
          </c:cat>
          <c:val>
            <c:numRef>
              <c:f>Sheet1!$B$78:$D$78</c:f>
              <c:numCache>
                <c:formatCode>0%</c:formatCode>
                <c:ptCount val="3"/>
                <c:pt idx="0">
                  <c:v>0.17647058823529413</c:v>
                </c:pt>
                <c:pt idx="1">
                  <c:v>0.20588235294117646</c:v>
                </c:pt>
                <c:pt idx="2">
                  <c:v>0.20588235294117646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6-4816-8B8B-04581EEA3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1435448"/>
        <c:axId val="1131438072"/>
      </c:barChart>
      <c:catAx>
        <c:axId val="1131435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1438072"/>
        <c:crosses val="autoZero"/>
        <c:auto val="1"/>
        <c:lblAlgn val="ctr"/>
        <c:lblOffset val="100"/>
        <c:noMultiLvlLbl val="0"/>
      </c:catAx>
      <c:valAx>
        <c:axId val="1131438072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13143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'Analisi e grafici'!$A$99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Sheet1!$B$79:$C$79</c:f>
              <c:strCache>
                <c:ptCount val="2"/>
                <c:pt idx="0">
                  <c:v>Carbon footprint/decarbonization</c:v>
                </c:pt>
                <c:pt idx="1">
                  <c:v>Environment</c:v>
                </c:pt>
              </c:strCache>
            </c:strRef>
          </c:cat>
          <c:val>
            <c:numRef>
              <c:f>Sheet1!$B$80:$C$80</c:f>
              <c:numCache>
                <c:formatCode>0%</c:formatCode>
                <c:ptCount val="2"/>
                <c:pt idx="0">
                  <c:v>0.11764705882352941</c:v>
                </c:pt>
                <c:pt idx="1">
                  <c:v>0.20588235294117646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A-4B3C-8095-BC1CABD13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1435448"/>
        <c:axId val="1131438072"/>
      </c:barChart>
      <c:catAx>
        <c:axId val="1131435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1438072"/>
        <c:crosses val="autoZero"/>
        <c:auto val="1"/>
        <c:lblAlgn val="ctr"/>
        <c:lblOffset val="100"/>
        <c:noMultiLvlLbl val="0"/>
      </c:catAx>
      <c:valAx>
        <c:axId val="1131438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3143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FTSE MIB ITALIA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 Italia'!$H$2:$K$2</c:f>
              <c:strCache>
                <c:ptCount val="4"/>
                <c:pt idx="0">
                  <c:v>Scope 1</c:v>
                </c:pt>
                <c:pt idx="1">
                  <c:v>Scope 2</c:v>
                </c:pt>
                <c:pt idx="2">
                  <c:v>Scope 3</c:v>
                </c:pt>
                <c:pt idx="3">
                  <c:v>Aumento fonti rinnovabili</c:v>
                </c:pt>
              </c:strCache>
            </c:strRef>
          </c:cat>
          <c:val>
            <c:numRef>
              <c:f>'Analisi Italia'!$H$4:$K$4</c:f>
              <c:numCache>
                <c:formatCode>0%</c:formatCode>
                <c:ptCount val="4"/>
                <c:pt idx="0">
                  <c:v>0.36666666666666664</c:v>
                </c:pt>
                <c:pt idx="1">
                  <c:v>0.26666666666666666</c:v>
                </c:pt>
                <c:pt idx="2">
                  <c:v>0.16666666666666666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F-4948-9D9F-B96FBB0E8BAC}"/>
            </c:ext>
          </c:extLst>
        </c:ser>
        <c:ser>
          <c:idx val="1"/>
          <c:order val="1"/>
          <c:tx>
            <c:v>EUROPEAN COMPANIES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5052192066805742E-2"/>
                  <c:y val="1.1049723756906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6F-4948-9D9F-B96FBB0E8B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 Italia'!$H$2:$K$2</c:f>
              <c:strCache>
                <c:ptCount val="4"/>
                <c:pt idx="0">
                  <c:v>Scope 1</c:v>
                </c:pt>
                <c:pt idx="1">
                  <c:v>Scope 2</c:v>
                </c:pt>
                <c:pt idx="2">
                  <c:v>Scope 3</c:v>
                </c:pt>
                <c:pt idx="3">
                  <c:v>Aumento fonti rinnovabili</c:v>
                </c:pt>
              </c:strCache>
            </c:strRef>
          </c:cat>
          <c:val>
            <c:numRef>
              <c:f>'Analisi Italia'!$H$5:$K$5</c:f>
              <c:numCache>
                <c:formatCode>0%</c:formatCode>
                <c:ptCount val="4"/>
                <c:pt idx="0">
                  <c:v>0.45161290322580644</c:v>
                </c:pt>
                <c:pt idx="1">
                  <c:v>0.27419354838709675</c:v>
                </c:pt>
                <c:pt idx="2">
                  <c:v>9.6774193548387094E-2</c:v>
                </c:pt>
                <c:pt idx="3">
                  <c:v>0.16129032258064516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F-4948-9D9F-B96FBB0E8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937840"/>
        <c:axId val="1268936200"/>
      </c:barChart>
      <c:catAx>
        <c:axId val="126893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68936200"/>
        <c:crosses val="autoZero"/>
        <c:auto val="1"/>
        <c:lblAlgn val="ctr"/>
        <c:lblOffset val="100"/>
        <c:noMultiLvlLbl val="0"/>
      </c:catAx>
      <c:valAx>
        <c:axId val="1268936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6893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1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9011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301E1B6-3125-48A0-B39B-258A8C29552C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0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97DC975-A455-47BB-A68D-520EABF783D0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6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499B0F9-5275-4FDD-BFE5-B9E6F2FD7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8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2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66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7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76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4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47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82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14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6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7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70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78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04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54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9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42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19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79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4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29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6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4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8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5" y="10260845"/>
            <a:ext cx="2888394" cy="53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98" tIns="48203" rIns="96398" bIns="48203" anchor="b"/>
          <a:lstStyle/>
          <a:p>
            <a:pPr algn="r" defTabSz="963470"/>
            <a:fld id="{0C7B8A1B-A169-42ED-96E3-CF5B68CF2C7A}" type="slidenum">
              <a:rPr lang="en-GB" sz="1300">
                <a:latin typeface="Arial" panose="020B0604020202020204" pitchFamily="34" charset="0"/>
              </a:rPr>
              <a:pPr algn="r" defTabSz="963470"/>
              <a:t>8</a:t>
            </a:fld>
            <a:endParaRPr lang="en-GB" sz="1300" dirty="0">
              <a:latin typeface="Arial" panose="020B0604020202020204" pitchFamily="34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5000" y="809625"/>
            <a:ext cx="5400675" cy="40513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5128548"/>
            <a:ext cx="4890665" cy="4858625"/>
          </a:xfrm>
          <a:noFill/>
          <a:ln/>
        </p:spPr>
        <p:txBody>
          <a:bodyPr lIns="96398" tIns="48203" rIns="96398" bIns="48203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2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9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5" y="10260845"/>
            <a:ext cx="2888394" cy="53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98" tIns="48203" rIns="96398" bIns="48203" anchor="b"/>
          <a:lstStyle/>
          <a:p>
            <a:pPr algn="r" defTabSz="963470"/>
            <a:fld id="{0C7B8A1B-A169-42ED-96E3-CF5B68CF2C7A}" type="slidenum">
              <a:rPr lang="en-GB" sz="1300">
                <a:latin typeface="Arial" panose="020B0604020202020204" pitchFamily="34" charset="0"/>
              </a:rPr>
              <a:pPr algn="r" defTabSz="963470"/>
              <a:t>9</a:t>
            </a:fld>
            <a:endParaRPr lang="en-GB" sz="1300" dirty="0">
              <a:latin typeface="Arial" panose="020B0604020202020204" pitchFamily="34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5000" y="809625"/>
            <a:ext cx="5400675" cy="40513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5128548"/>
            <a:ext cx="4890665" cy="4858625"/>
          </a:xfrm>
          <a:noFill/>
          <a:ln/>
        </p:spPr>
        <p:txBody>
          <a:bodyPr lIns="96398" tIns="48203" rIns="96398" bIns="48203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28600"/>
            <a:ext cx="576986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 dirty="0"/>
              <a:t>Title image slide — click to edit</a:t>
            </a:r>
            <a:br>
              <a:rPr lang="en-US" dirty="0"/>
            </a:br>
            <a:r>
              <a:rPr lang="en-US" dirty="0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77560" y="6273358"/>
            <a:ext cx="3022600" cy="584200"/>
          </a:xfrm>
          <a:prstGeom prst="rect">
            <a:avLst/>
          </a:prstGeom>
        </p:spPr>
      </p:pic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2469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3639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4876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5486400" y="1527048"/>
            <a:ext cx="32004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91200" y="2221992"/>
            <a:ext cx="25908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39624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48200" y="1524000"/>
            <a:ext cx="4038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5613"/>
            <a:ext cx="44958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Thank you — 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635794" y="3462205"/>
            <a:ext cx="2047958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 Copyright"/>
          <p:cNvSpPr>
            <a:spLocks noGrp="1"/>
          </p:cNvSpPr>
          <p:nvPr>
            <p:ph type="ftr" sz="quarter" idx="11"/>
          </p:nvPr>
        </p:nvSpPr>
        <p:spPr>
          <a:xfrm>
            <a:off x="457199" y="6515096"/>
            <a:ext cx="5277853" cy="923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5890054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3247806" y="6354216"/>
            <a:ext cx="2466975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dirty="0"/>
              <a:t>Click to insert cobrand logo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28600" y="228600"/>
            <a:ext cx="576986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 dirty="0"/>
              <a:t>Title cobrand image slide — click to edit</a:t>
            </a:r>
            <a:br>
              <a:rPr lang="en-US" dirty="0"/>
            </a:br>
            <a:r>
              <a:rPr lang="en-US" dirty="0"/>
              <a:t>second line if needed 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77560" y="6273358"/>
            <a:ext cx="3022600" cy="584200"/>
          </a:xfrm>
          <a:prstGeom prst="rect">
            <a:avLst/>
          </a:prstGeom>
        </p:spPr>
      </p:pic>
      <p:sp>
        <p:nvSpPr>
          <p:cNvPr id="2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2469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8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28600"/>
            <a:ext cx="576986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 dirty="0"/>
              <a:t>Title color slide — click to edit</a:t>
            </a:r>
            <a:br>
              <a:rPr lang="en-US" dirty="0"/>
            </a:br>
            <a:r>
              <a:rPr lang="en-US" dirty="0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0484"/>
            <a:ext cx="9144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7200" y="3583408"/>
            <a:ext cx="2047958" cy="2157709"/>
            <a:chOff x="457200" y="3682374"/>
            <a:chExt cx="1481138" cy="1560513"/>
          </a:xfrm>
        </p:grpSpPr>
        <p:sp>
          <p:nvSpPr>
            <p:cNvPr id="13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7560" y="6273358"/>
            <a:ext cx="3022600" cy="584200"/>
          </a:xfrm>
          <a:prstGeom prst="rect">
            <a:avLst/>
          </a:prstGeom>
        </p:spPr>
      </p:pic>
      <p:sp>
        <p:nvSpPr>
          <p:cNvPr id="2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2469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57199" y="6400800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accent1"/>
                </a:solidFill>
              </a:rPr>
              <a:t>willistowerswatson.com</a:t>
            </a:r>
          </a:p>
        </p:txBody>
      </p:sp>
    </p:spTree>
    <p:extLst>
      <p:ext uri="{BB962C8B-B14F-4D97-AF65-F5344CB8AC3E}">
        <p14:creationId xmlns:p14="http://schemas.microsoft.com/office/powerpoint/2010/main" val="208229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28600" y="1310177"/>
            <a:ext cx="5090532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8528"/>
            <a:ext cx="4636008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1"/>
            <a:ext cx="4636008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Divider image slide — click to edit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4366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8600" y="1310177"/>
            <a:ext cx="5090532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0484"/>
            <a:ext cx="9144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8528"/>
            <a:ext cx="4636008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1"/>
            <a:ext cx="4636008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Divider color slide — click to edit text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57200" y="3829699"/>
            <a:ext cx="1855788" cy="2051050"/>
            <a:chOff x="457200" y="3522663"/>
            <a:chExt cx="1855788" cy="205105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7200" y="3522663"/>
              <a:ext cx="1855788" cy="204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879600" y="4954588"/>
              <a:ext cx="285750" cy="2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1597025" y="3522663"/>
              <a:ext cx="712788" cy="1028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177925" y="3730625"/>
              <a:ext cx="142875" cy="617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1309688" y="4543425"/>
              <a:ext cx="147638" cy="415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460375" y="4751388"/>
              <a:ext cx="569913" cy="822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57199" y="6400800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accent1"/>
                </a:solidFill>
              </a:rPr>
              <a:t>willistowerswatson.com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72865" y="-977"/>
            <a:ext cx="2106186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0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524000"/>
            <a:ext cx="1524000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33600" y="1523999"/>
            <a:ext cx="6553200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16"/>
            </p:custDataLst>
          </p:nvPr>
        </p:nvSpPr>
        <p:spPr>
          <a:xfrm rot="19906914">
            <a:off x="243577" y="3029257"/>
            <a:ext cx="8514068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6600" b="1" baseline="0" dirty="0">
                <a:solidFill>
                  <a:srgbClr val="C0C0C0"/>
                </a:solidFill>
              </a:rPr>
              <a:t> </a:t>
            </a:r>
            <a:endParaRPr lang="en-GB" b="1" dirty="0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85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[</a:t>
            </a:r>
            <a:r>
              <a:rPr lang="en-GB" dirty="0" err="1"/>
              <a:t>yyyy</a:t>
            </a:r>
            <a:r>
              <a:rPr lang="en-GB" dirty="0"/>
              <a:t>]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6400800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accent1"/>
                </a:solidFill>
              </a:rPr>
              <a:t>willistowerswatson.com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3" r:id="rId2"/>
    <p:sldLayoutId id="2147483729" r:id="rId3"/>
    <p:sldLayoutId id="2147483726" r:id="rId4"/>
    <p:sldLayoutId id="2147483686" r:id="rId5"/>
    <p:sldLayoutId id="2147483696" r:id="rId6"/>
    <p:sldLayoutId id="2147483695" r:id="rId7"/>
    <p:sldLayoutId id="2147483721" r:id="rId8"/>
    <p:sldLayoutId id="2147483688" r:id="rId9"/>
    <p:sldLayoutId id="2147483672" r:id="rId10"/>
    <p:sldLayoutId id="2147483689" r:id="rId11"/>
    <p:sldLayoutId id="2147483690" r:id="rId12"/>
    <p:sldLayoutId id="2147483667" r:id="rId13"/>
    <p:sldLayoutId id="2147483697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it-IT" dirty="0"/>
              <a:t>Le metriche relative all’ambiente ed alla riduzione delle emissioni GHG nei sistemi di incentivazione manageriale</a:t>
            </a:r>
            <a:endParaRPr lang="it-IT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489855" y="2011462"/>
            <a:ext cx="2469600" cy="321895"/>
          </a:xfrm>
        </p:spPr>
        <p:txBody>
          <a:bodyPr/>
          <a:lstStyle/>
          <a:p>
            <a:r>
              <a:rPr lang="en-GB" sz="1400" dirty="0"/>
              <a:t>30 </a:t>
            </a:r>
            <a:r>
              <a:rPr lang="en-GB" sz="1400" dirty="0" err="1"/>
              <a:t>settembre</a:t>
            </a:r>
            <a:r>
              <a:rPr lang="en-GB" sz="1400" dirty="0"/>
              <a:t> 2020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457199" y="1484076"/>
            <a:ext cx="5257800" cy="527386"/>
          </a:xfrm>
        </p:spPr>
        <p:txBody>
          <a:bodyPr/>
          <a:lstStyle/>
          <a:p>
            <a:r>
              <a:rPr lang="it-IT" sz="1800" dirty="0"/>
              <a:t>La diffusione nelle società italiane ed europee</a:t>
            </a:r>
            <a:endParaRPr lang="en-GB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2020 Willis Towers Watson.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41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379E-4F25-4AC1-90FC-F5B06A50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Indicatori ESG più utilizzati dalle società europee </a:t>
            </a:r>
            <a:br>
              <a:rPr lang="it-IT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A9A15-1D37-4B60-A8B2-85363A542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Short Term Incentive Plan - % </a:t>
            </a:r>
            <a:r>
              <a:rPr lang="en-US" dirty="0" err="1"/>
              <a:t>aziende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utilizzano</a:t>
            </a:r>
            <a:r>
              <a:rPr lang="en-US" dirty="0"/>
              <a:t> </a:t>
            </a:r>
            <a:r>
              <a:rPr lang="en-US" dirty="0" err="1"/>
              <a:t>indicatori</a:t>
            </a:r>
            <a:r>
              <a:rPr lang="en-US" dirty="0"/>
              <a:t> ESG 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7C49F-07E3-4132-849C-BEC1CAF9F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5D71-9EC8-4DCD-AB05-55E49338A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13" name="Rechteck 8">
            <a:extLst>
              <a:ext uri="{FF2B5EF4-FFF2-40B4-BE49-F238E27FC236}">
                <a16:creationId xmlns:a16="http://schemas.microsoft.com/office/drawing/2014/main" id="{183F89DA-AD4C-4C2E-81CB-FD1DB6427896}"/>
              </a:ext>
            </a:extLst>
          </p:cNvPr>
          <p:cNvSpPr/>
          <p:nvPr/>
        </p:nvSpPr>
        <p:spPr>
          <a:xfrm>
            <a:off x="6830243" y="3855570"/>
            <a:ext cx="1850400" cy="463051"/>
          </a:xfrm>
          <a:prstGeom prst="rect">
            <a:avLst/>
          </a:prstGeom>
          <a:solidFill>
            <a:srgbClr val="D9E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Industrial waste</a:t>
            </a:r>
          </a:p>
          <a:p>
            <a:pPr algn="ctr"/>
            <a:r>
              <a:rPr lang="it-IT" sz="1050" dirty="0">
                <a:solidFill>
                  <a:schemeClr val="tx1"/>
                </a:solidFill>
              </a:rPr>
              <a:t>Carbon footprint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Sustainability index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7AAA7D-73C2-4723-B224-B8C888198015}"/>
              </a:ext>
            </a:extLst>
          </p:cNvPr>
          <p:cNvSpPr txBox="1"/>
          <p:nvPr/>
        </p:nvSpPr>
        <p:spPr>
          <a:xfrm rot="1477197">
            <a:off x="6791929" y="707745"/>
            <a:ext cx="2356132" cy="2923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noProof="1">
                <a:solidFill>
                  <a:schemeClr val="bg1"/>
                </a:solidFill>
              </a:rPr>
              <a:t>EUROPEAN COMPANIES</a:t>
            </a:r>
            <a:endParaRPr lang="it-IT" sz="1300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C0A865E-41DE-4650-8251-BB3F5DBEE5F6}"/>
              </a:ext>
            </a:extLst>
          </p:cNvPr>
          <p:cNvSpPr txBox="1">
            <a:spLocks/>
          </p:cNvSpPr>
          <p:nvPr/>
        </p:nvSpPr>
        <p:spPr>
          <a:xfrm>
            <a:off x="375948" y="6011040"/>
            <a:ext cx="8255000" cy="6167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en-GB" sz="1200" b="0" i="1" kern="0" dirty="0">
              <a:cs typeface="Arial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70ACB3F-0BBB-4ED9-A6C4-7C1A861E2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526151"/>
              </p:ext>
            </p:extLst>
          </p:nvPr>
        </p:nvGraphicFramePr>
        <p:xfrm>
          <a:off x="219444" y="1182758"/>
          <a:ext cx="6618678" cy="492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44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379E-4F25-4AC1-90FC-F5B06A50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Indicatori ESG più utilizzati dalle società europee</a:t>
            </a:r>
            <a:br>
              <a:rPr lang="it-IT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A9A15-1D37-4B60-A8B2-85363A542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Long Term Incentive Plan - % </a:t>
            </a:r>
            <a:r>
              <a:rPr lang="en-US" dirty="0" err="1"/>
              <a:t>aziende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utilizzano</a:t>
            </a:r>
            <a:r>
              <a:rPr lang="en-US" dirty="0"/>
              <a:t> </a:t>
            </a:r>
            <a:r>
              <a:rPr lang="en-US" dirty="0" err="1"/>
              <a:t>indicatori</a:t>
            </a:r>
            <a:r>
              <a:rPr lang="en-US" dirty="0"/>
              <a:t> ESG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7C49F-07E3-4132-849C-BEC1CAF9F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5D71-9EC8-4DCD-AB05-55E49338A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9" name="Rechteck 4">
            <a:extLst>
              <a:ext uri="{FF2B5EF4-FFF2-40B4-BE49-F238E27FC236}">
                <a16:creationId xmlns:a16="http://schemas.microsoft.com/office/drawing/2014/main" id="{93163A1C-1DF1-4780-AD46-B38D1592AEE3}"/>
              </a:ext>
            </a:extLst>
          </p:cNvPr>
          <p:cNvSpPr/>
          <p:nvPr/>
        </p:nvSpPr>
        <p:spPr>
          <a:xfrm>
            <a:off x="6839844" y="1484571"/>
            <a:ext cx="1848678" cy="485117"/>
          </a:xfrm>
          <a:prstGeom prst="rect">
            <a:avLst/>
          </a:prstGeom>
          <a:solidFill>
            <a:srgbClr val="D9E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Circular economy/Plastics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Decarbonization roadmap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 GHG intensity reduction</a:t>
            </a:r>
            <a:endParaRPr lang="en-GB" sz="1050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B923869-FA7A-49E7-AF27-C91EE933CE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864340"/>
              </p:ext>
            </p:extLst>
          </p:nvPr>
        </p:nvGraphicFramePr>
        <p:xfrm>
          <a:off x="344153" y="1230203"/>
          <a:ext cx="6497745" cy="490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20">
            <a:extLst>
              <a:ext uri="{FF2B5EF4-FFF2-40B4-BE49-F238E27FC236}">
                <a16:creationId xmlns:a16="http://schemas.microsoft.com/office/drawing/2014/main" id="{C9F3C68F-266B-494D-A811-6FC4140A24D6}"/>
              </a:ext>
            </a:extLst>
          </p:cNvPr>
          <p:cNvSpPr txBox="1"/>
          <p:nvPr/>
        </p:nvSpPr>
        <p:spPr>
          <a:xfrm rot="1477197">
            <a:off x="6793651" y="654045"/>
            <a:ext cx="2356132" cy="2923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noProof="1">
                <a:solidFill>
                  <a:schemeClr val="bg1"/>
                </a:solidFill>
              </a:rPr>
              <a:t>EUROPEAN COMPANIES</a:t>
            </a:r>
            <a:endParaRPr lang="it-IT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0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379E-4F25-4AC1-90FC-F5B06A50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Indicatori ESG più utilizzati dalle aziende FTSE MIB ITALIA </a:t>
            </a:r>
            <a:br>
              <a:rPr lang="it-IT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A9A15-1D37-4B60-A8B2-85363A542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Short Term Incentive Plan % </a:t>
            </a:r>
            <a:r>
              <a:rPr lang="en-US" dirty="0" err="1"/>
              <a:t>aziende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utilizzano</a:t>
            </a:r>
            <a:r>
              <a:rPr lang="en-US" dirty="0"/>
              <a:t> </a:t>
            </a:r>
            <a:r>
              <a:rPr lang="en-US" dirty="0" err="1"/>
              <a:t>indicatori</a:t>
            </a:r>
            <a:r>
              <a:rPr lang="en-US" dirty="0"/>
              <a:t> ESG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7C49F-07E3-4132-849C-BEC1CAF9F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5D71-9EC8-4DCD-AB05-55E49338A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13" name="Rechteck 8">
            <a:extLst>
              <a:ext uri="{FF2B5EF4-FFF2-40B4-BE49-F238E27FC236}">
                <a16:creationId xmlns:a16="http://schemas.microsoft.com/office/drawing/2014/main" id="{183F89DA-AD4C-4C2E-81CB-FD1DB6427896}"/>
              </a:ext>
            </a:extLst>
          </p:cNvPr>
          <p:cNvSpPr/>
          <p:nvPr/>
        </p:nvSpPr>
        <p:spPr>
          <a:xfrm>
            <a:off x="6838122" y="3494917"/>
            <a:ext cx="1850400" cy="463051"/>
          </a:xfrm>
          <a:prstGeom prst="rect">
            <a:avLst/>
          </a:prstGeom>
          <a:solidFill>
            <a:srgbClr val="D9E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chemeClr val="tx1"/>
                </a:solidFill>
              </a:rPr>
              <a:t>Carbon impact reduction</a:t>
            </a:r>
          </a:p>
          <a:p>
            <a:pPr algn="ctr"/>
            <a:r>
              <a:rPr lang="it-IT" sz="1050" dirty="0">
                <a:solidFill>
                  <a:schemeClr val="tx1"/>
                </a:solidFill>
              </a:rPr>
              <a:t>Riduzione delle emissioni di gas serra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D558EF21-1329-4BB5-B63B-B293C38C32D2}"/>
              </a:ext>
            </a:extLst>
          </p:cNvPr>
          <p:cNvSpPr/>
          <p:nvPr/>
        </p:nvSpPr>
        <p:spPr>
          <a:xfrm>
            <a:off x="6839844" y="1395120"/>
            <a:ext cx="1848678" cy="485117"/>
          </a:xfrm>
          <a:prstGeom prst="rect">
            <a:avLst/>
          </a:prstGeom>
          <a:solidFill>
            <a:srgbClr val="D9E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tx1"/>
                </a:solidFill>
              </a:rPr>
              <a:t>Riduzione dei rifiuti</a:t>
            </a:r>
          </a:p>
          <a:p>
            <a:pPr algn="ctr"/>
            <a:r>
              <a:rPr lang="it-IT" sz="1050" dirty="0">
                <a:solidFill>
                  <a:schemeClr val="tx1"/>
                </a:solidFill>
              </a:rPr>
              <a:t>Economia circolare</a:t>
            </a:r>
          </a:p>
          <a:p>
            <a:pPr algn="ctr"/>
            <a:r>
              <a:rPr lang="it-IT" sz="1050" dirty="0">
                <a:solidFill>
                  <a:schemeClr val="tx1"/>
                </a:solidFill>
              </a:rPr>
              <a:t>Green economy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1446870-A8F8-4B62-A367-101712D52F12}"/>
              </a:ext>
            </a:extLst>
          </p:cNvPr>
          <p:cNvGraphicFramePr>
            <a:graphicFrameLocks/>
          </p:cNvGraphicFramePr>
          <p:nvPr/>
        </p:nvGraphicFramePr>
        <p:xfrm>
          <a:off x="513052" y="1269033"/>
          <a:ext cx="6269218" cy="478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906630C-AD46-435B-9B0F-9935FECCF6D5}"/>
              </a:ext>
            </a:extLst>
          </p:cNvPr>
          <p:cNvSpPr txBox="1"/>
          <p:nvPr/>
        </p:nvSpPr>
        <p:spPr>
          <a:xfrm rot="1845773">
            <a:off x="7108230" y="528963"/>
            <a:ext cx="2109399" cy="2923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noProof="1">
                <a:solidFill>
                  <a:schemeClr val="bg1"/>
                </a:solidFill>
              </a:rPr>
              <a:t>FTSE MIB ITALIA</a:t>
            </a:r>
            <a:endParaRPr lang="it-IT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2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9E6D589-72BB-457F-A3D9-32F905B7DD55}"/>
              </a:ext>
            </a:extLst>
          </p:cNvPr>
          <p:cNvGraphicFramePr>
            <a:graphicFrameLocks/>
          </p:cNvGraphicFramePr>
          <p:nvPr/>
        </p:nvGraphicFramePr>
        <p:xfrm>
          <a:off x="513052" y="1218591"/>
          <a:ext cx="6314477" cy="483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C1379E-4F25-4AC1-90FC-F5B06A50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Indicatori ESG più utilizzati nell’Indice FTSE MIB ITALIA</a:t>
            </a:r>
            <a:br>
              <a:rPr lang="it-IT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A9A15-1D37-4B60-A8B2-85363A542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Long Term Incentive Plan - % </a:t>
            </a:r>
            <a:r>
              <a:rPr lang="en-US" dirty="0" err="1"/>
              <a:t>aziende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utilizzano</a:t>
            </a:r>
            <a:r>
              <a:rPr lang="en-US" dirty="0"/>
              <a:t> </a:t>
            </a:r>
            <a:r>
              <a:rPr lang="en-US" dirty="0" err="1"/>
              <a:t>indicatori</a:t>
            </a:r>
            <a:r>
              <a:rPr lang="en-US" dirty="0"/>
              <a:t> ESG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7C49F-07E3-4132-849C-BEC1CAF9F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5D71-9EC8-4DCD-AB05-55E49338A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9" name="Rechteck 4">
            <a:extLst>
              <a:ext uri="{FF2B5EF4-FFF2-40B4-BE49-F238E27FC236}">
                <a16:creationId xmlns:a16="http://schemas.microsoft.com/office/drawing/2014/main" id="{93163A1C-1DF1-4780-AD46-B38D1592AEE3}"/>
              </a:ext>
            </a:extLst>
          </p:cNvPr>
          <p:cNvSpPr/>
          <p:nvPr/>
        </p:nvSpPr>
        <p:spPr>
          <a:xfrm>
            <a:off x="6831965" y="1281958"/>
            <a:ext cx="1848678" cy="592644"/>
          </a:xfrm>
          <a:prstGeom prst="rect">
            <a:avLst/>
          </a:prstGeom>
          <a:solidFill>
            <a:srgbClr val="D9E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tx1"/>
                </a:solidFill>
              </a:rPr>
              <a:t>Riduzione utilizzo di plastica</a:t>
            </a:r>
          </a:p>
          <a:p>
            <a:pPr algn="ctr"/>
            <a:r>
              <a:rPr lang="it-IT" sz="1050" dirty="0">
                <a:solidFill>
                  <a:schemeClr val="tx1"/>
                </a:solidFill>
              </a:rPr>
              <a:t>Investimenti</a:t>
            </a:r>
            <a:r>
              <a:rPr lang="de-DE" sz="1050" dirty="0">
                <a:solidFill>
                  <a:schemeClr val="tx1"/>
                </a:solidFill>
              </a:rPr>
              <a:t> SRI</a:t>
            </a:r>
            <a:endParaRPr lang="it-IT" sz="1050" dirty="0">
              <a:solidFill>
                <a:schemeClr val="tx1"/>
              </a:solidFill>
            </a:endParaRPr>
          </a:p>
        </p:txBody>
      </p:sp>
      <p:sp>
        <p:nvSpPr>
          <p:cNvPr id="13" name="Rechteck 8">
            <a:extLst>
              <a:ext uri="{FF2B5EF4-FFF2-40B4-BE49-F238E27FC236}">
                <a16:creationId xmlns:a16="http://schemas.microsoft.com/office/drawing/2014/main" id="{183F89DA-AD4C-4C2E-81CB-FD1DB6427896}"/>
              </a:ext>
            </a:extLst>
          </p:cNvPr>
          <p:cNvSpPr/>
          <p:nvPr/>
        </p:nvSpPr>
        <p:spPr>
          <a:xfrm>
            <a:off x="6831965" y="1994869"/>
            <a:ext cx="1850400" cy="463051"/>
          </a:xfrm>
          <a:prstGeom prst="rect">
            <a:avLst/>
          </a:prstGeom>
          <a:solidFill>
            <a:srgbClr val="D9E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tx1"/>
                </a:solidFill>
              </a:rPr>
              <a:t>Riduzione delle emissioni di gas serra</a:t>
            </a:r>
          </a:p>
          <a:p>
            <a:pPr algn="ctr"/>
            <a:r>
              <a:rPr lang="it-IT" sz="1050" dirty="0">
                <a:solidFill>
                  <a:schemeClr val="tx1"/>
                </a:solidFill>
              </a:rPr>
              <a:t>Efficienza energetica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02351FA-279C-4596-9BBD-BD7E83468DF0}"/>
              </a:ext>
            </a:extLst>
          </p:cNvPr>
          <p:cNvSpPr/>
          <p:nvPr/>
        </p:nvSpPr>
        <p:spPr>
          <a:xfrm>
            <a:off x="3349485" y="4505809"/>
            <a:ext cx="298174" cy="136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8CB2CA-DB7B-4D07-B341-E32D248E0A51}"/>
              </a:ext>
            </a:extLst>
          </p:cNvPr>
          <p:cNvSpPr txBox="1"/>
          <p:nvPr/>
        </p:nvSpPr>
        <p:spPr>
          <a:xfrm>
            <a:off x="3522231" y="5061706"/>
            <a:ext cx="4627855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100" b="1" i="1" dirty="0">
                <a:solidFill>
                  <a:schemeClr val="accent1"/>
                </a:solidFill>
              </a:rPr>
              <a:t>KPI non presenti nei sistemi di incentivazione a lungo termine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DA766402-7716-4BB1-A616-8293692726F6}"/>
              </a:ext>
            </a:extLst>
          </p:cNvPr>
          <p:cNvSpPr txBox="1"/>
          <p:nvPr/>
        </p:nvSpPr>
        <p:spPr>
          <a:xfrm rot="1845773">
            <a:off x="7108230" y="528963"/>
            <a:ext cx="2109399" cy="2923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noProof="1">
                <a:solidFill>
                  <a:schemeClr val="bg1"/>
                </a:solidFill>
              </a:rPr>
              <a:t>FTSE MIB ITALIA</a:t>
            </a:r>
            <a:endParaRPr lang="it-IT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7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0000000-0008-0000-0900-00000A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F6A205-E67B-4218-91B5-AC063D35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Aziende</a:t>
            </a:r>
            <a:r>
              <a:rPr lang="en-US" dirty="0"/>
              <a:t> </a:t>
            </a:r>
            <a:r>
              <a:rPr lang="en-US" dirty="0" err="1"/>
              <a:t>europee</a:t>
            </a:r>
            <a:r>
              <a:rPr lang="en-US" dirty="0"/>
              <a:t> – </a:t>
            </a:r>
            <a:r>
              <a:rPr lang="en-US" dirty="0" err="1"/>
              <a:t>Indicatori</a:t>
            </a:r>
            <a:r>
              <a:rPr lang="en-US" dirty="0"/>
              <a:t> “E” per </a:t>
            </a:r>
            <a:r>
              <a:rPr lang="en-US" dirty="0" err="1"/>
              <a:t>settore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927F2-D564-4452-A72E-CF4BD2EA4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Short e Long Term Incentive - % di </a:t>
            </a:r>
            <a:r>
              <a:rPr lang="en-US" dirty="0" err="1"/>
              <a:t>aziende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utilizzano</a:t>
            </a:r>
            <a:r>
              <a:rPr lang="en-US" dirty="0"/>
              <a:t> </a:t>
            </a:r>
            <a:r>
              <a:rPr lang="en-US" dirty="0" err="1"/>
              <a:t>indicatori</a:t>
            </a:r>
            <a:r>
              <a:rPr lang="en-US" dirty="0"/>
              <a:t> “</a:t>
            </a:r>
            <a:r>
              <a:rPr lang="en-US" b="1" dirty="0"/>
              <a:t>E</a:t>
            </a:r>
            <a:r>
              <a:rPr lang="en-US" dirty="0"/>
              <a:t>“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9276-7048-4749-AAA4-E0530AAD6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80E67-4CF1-49AA-B529-19C101BCD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1DC2FB-2F0F-49F8-AE31-1DB4BCAE86C2}"/>
              </a:ext>
            </a:extLst>
          </p:cNvPr>
          <p:cNvCxnSpPr>
            <a:cxnSpLocks/>
          </p:cNvCxnSpPr>
          <p:nvPr/>
        </p:nvCxnSpPr>
        <p:spPr>
          <a:xfrm flipV="1">
            <a:off x="4359664" y="1647659"/>
            <a:ext cx="0" cy="394034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id="{E72FC926-3A60-417F-A404-3F3892A03C0E}"/>
              </a:ext>
            </a:extLst>
          </p:cNvPr>
          <p:cNvSpPr/>
          <p:nvPr/>
        </p:nvSpPr>
        <p:spPr>
          <a:xfrm>
            <a:off x="346370" y="4158343"/>
            <a:ext cx="2843131" cy="33855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1CBB512-EFD9-47F4-9D3E-C8534C8735AB}"/>
              </a:ext>
            </a:extLst>
          </p:cNvPr>
          <p:cNvSpPr/>
          <p:nvPr/>
        </p:nvSpPr>
        <p:spPr>
          <a:xfrm>
            <a:off x="6608610" y="5204581"/>
            <a:ext cx="1272645" cy="44132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03443641-E762-4803-938D-4E158458E337}"/>
              </a:ext>
            </a:extLst>
          </p:cNvPr>
          <p:cNvSpPr/>
          <p:nvPr/>
        </p:nvSpPr>
        <p:spPr>
          <a:xfrm>
            <a:off x="6959325" y="2754086"/>
            <a:ext cx="2021390" cy="38069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C35C89AE-FF12-4659-B33A-7BC389549D3B}"/>
              </a:ext>
            </a:extLst>
          </p:cNvPr>
          <p:cNvSpPr/>
          <p:nvPr/>
        </p:nvSpPr>
        <p:spPr>
          <a:xfrm>
            <a:off x="5834749" y="4517873"/>
            <a:ext cx="1860686" cy="33855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22F4F38D-A07E-406F-8FDB-CFEB0AC07016}"/>
              </a:ext>
            </a:extLst>
          </p:cNvPr>
          <p:cNvSpPr txBox="1"/>
          <p:nvPr/>
        </p:nvSpPr>
        <p:spPr>
          <a:xfrm rot="1446992">
            <a:off x="6553577" y="545436"/>
            <a:ext cx="270178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EUROPEAN COMPANIES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1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FE39069-A25B-45D5-AF0D-F27A5E7B01A1}"/>
              </a:ext>
            </a:extLst>
          </p:cNvPr>
          <p:cNvSpPr/>
          <p:nvPr/>
        </p:nvSpPr>
        <p:spPr>
          <a:xfrm>
            <a:off x="457199" y="1431236"/>
            <a:ext cx="8221852" cy="4740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6A205-E67B-4218-91B5-AC063D3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68748" cy="281008"/>
          </a:xfrm>
        </p:spPr>
        <p:txBody>
          <a:bodyPr anchor="t">
            <a:noAutofit/>
          </a:bodyPr>
          <a:lstStyle/>
          <a:p>
            <a:r>
              <a:rPr lang="it-IT" dirty="0"/>
              <a:t>Aziende Ftse Mib Italia – Indicatori «E» per macro settore    </a:t>
            </a:r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4C4734B-D4FD-48DD-9857-8D770A415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325" y="774067"/>
            <a:ext cx="8229600" cy="276999"/>
          </a:xfrm>
        </p:spPr>
        <p:txBody>
          <a:bodyPr/>
          <a:lstStyle/>
          <a:p>
            <a:r>
              <a:rPr lang="en-US" dirty="0"/>
              <a:t>Short and Long Term Incentive – % di </a:t>
            </a:r>
            <a:r>
              <a:rPr lang="en-US" dirty="0" err="1"/>
              <a:t>aziende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utilizzano</a:t>
            </a:r>
            <a:r>
              <a:rPr lang="en-US" dirty="0"/>
              <a:t> </a:t>
            </a:r>
            <a:r>
              <a:rPr lang="en-US" dirty="0" err="1"/>
              <a:t>metriche</a:t>
            </a:r>
            <a:r>
              <a:rPr lang="en-US" dirty="0"/>
              <a:t> ESG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9276-7048-4749-AAA4-E0530AAD6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2083E393-C0BF-4ED8-8545-7E4C90AFF831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80E67-4CF1-49AA-B529-19C101BCD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Willis Towers Watson. All rights reserved. Proprietary and Confidential. For Willis Towers Watson and Willis Towers Watson client use only.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E6B8C5-B3D2-4758-B746-D70E1211A40E}"/>
              </a:ext>
            </a:extLst>
          </p:cNvPr>
          <p:cNvSpPr txBox="1"/>
          <p:nvPr/>
        </p:nvSpPr>
        <p:spPr>
          <a:xfrm>
            <a:off x="633915" y="2238045"/>
            <a:ext cx="1123123" cy="27699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Financials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601000-7A96-45B5-B006-F6300A742AE1}"/>
              </a:ext>
            </a:extLst>
          </p:cNvPr>
          <p:cNvCxnSpPr/>
          <p:nvPr/>
        </p:nvCxnSpPr>
        <p:spPr>
          <a:xfrm>
            <a:off x="2345634" y="3140761"/>
            <a:ext cx="57547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4DE610D-A8B5-4451-AC84-B74E31D28826}"/>
              </a:ext>
            </a:extLst>
          </p:cNvPr>
          <p:cNvSpPr txBox="1"/>
          <p:nvPr/>
        </p:nvSpPr>
        <p:spPr>
          <a:xfrm>
            <a:off x="633915" y="3632604"/>
            <a:ext cx="1123123" cy="46166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Energy &amp; Multiutility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C05B5C-BCE6-4F55-A7B5-62F283EE4894}"/>
              </a:ext>
            </a:extLst>
          </p:cNvPr>
          <p:cNvCxnSpPr/>
          <p:nvPr/>
        </p:nvCxnSpPr>
        <p:spPr>
          <a:xfrm>
            <a:off x="2345634" y="4764985"/>
            <a:ext cx="57547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8DB77BC-3A14-436D-93DD-6638F9189DAA}"/>
              </a:ext>
            </a:extLst>
          </p:cNvPr>
          <p:cNvSpPr txBox="1"/>
          <p:nvPr/>
        </p:nvSpPr>
        <p:spPr>
          <a:xfrm>
            <a:off x="633915" y="5079416"/>
            <a:ext cx="1123123" cy="46166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</a:rPr>
              <a:t>Industria &amp; servizi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552B65D-6733-4CC1-9943-4EF4A1F72541}"/>
              </a:ext>
            </a:extLst>
          </p:cNvPr>
          <p:cNvGraphicFramePr>
            <a:graphicFrameLocks/>
          </p:cNvGraphicFramePr>
          <p:nvPr/>
        </p:nvGraphicFramePr>
        <p:xfrm>
          <a:off x="2683564" y="1469366"/>
          <a:ext cx="5218043" cy="162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0E46EBC-2F9F-47BC-AAEF-4603F0A8C05C}"/>
              </a:ext>
            </a:extLst>
          </p:cNvPr>
          <p:cNvGraphicFramePr>
            <a:graphicFrameLocks/>
          </p:cNvGraphicFramePr>
          <p:nvPr/>
        </p:nvGraphicFramePr>
        <p:xfrm>
          <a:off x="1943714" y="3167967"/>
          <a:ext cx="6166635" cy="154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vale 16">
            <a:extLst>
              <a:ext uri="{FF2B5EF4-FFF2-40B4-BE49-F238E27FC236}">
                <a16:creationId xmlns:a16="http://schemas.microsoft.com/office/drawing/2014/main" id="{30CB0334-2221-42EA-9DFC-8065BF327FAE}"/>
              </a:ext>
            </a:extLst>
          </p:cNvPr>
          <p:cNvSpPr/>
          <p:nvPr/>
        </p:nvSpPr>
        <p:spPr>
          <a:xfrm>
            <a:off x="1816570" y="3272845"/>
            <a:ext cx="2111370" cy="46166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16">
            <a:extLst>
              <a:ext uri="{FF2B5EF4-FFF2-40B4-BE49-F238E27FC236}">
                <a16:creationId xmlns:a16="http://schemas.microsoft.com/office/drawing/2014/main" id="{A8589BA8-425C-42D3-B5E2-22A374488A8D}"/>
              </a:ext>
            </a:extLst>
          </p:cNvPr>
          <p:cNvSpPr/>
          <p:nvPr/>
        </p:nvSpPr>
        <p:spPr>
          <a:xfrm>
            <a:off x="1816570" y="4139175"/>
            <a:ext cx="2111370" cy="46166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16">
            <a:extLst>
              <a:ext uri="{FF2B5EF4-FFF2-40B4-BE49-F238E27FC236}">
                <a16:creationId xmlns:a16="http://schemas.microsoft.com/office/drawing/2014/main" id="{0DA05261-14B6-4234-81C8-56E740393F41}"/>
              </a:ext>
            </a:extLst>
          </p:cNvPr>
          <p:cNvSpPr/>
          <p:nvPr/>
        </p:nvSpPr>
        <p:spPr>
          <a:xfrm>
            <a:off x="1757038" y="1593501"/>
            <a:ext cx="2111370" cy="46166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D50D2E56-329C-4A02-AE76-FCAE313C8237}"/>
              </a:ext>
            </a:extLst>
          </p:cNvPr>
          <p:cNvGraphicFramePr>
            <a:graphicFrameLocks/>
          </p:cNvGraphicFramePr>
          <p:nvPr/>
        </p:nvGraphicFramePr>
        <p:xfrm>
          <a:off x="1953673" y="4781134"/>
          <a:ext cx="6156676" cy="127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Ovale 16">
            <a:extLst>
              <a:ext uri="{FF2B5EF4-FFF2-40B4-BE49-F238E27FC236}">
                <a16:creationId xmlns:a16="http://schemas.microsoft.com/office/drawing/2014/main" id="{C54B193A-1797-4778-98BD-8E1EA589062E}"/>
              </a:ext>
            </a:extLst>
          </p:cNvPr>
          <p:cNvSpPr/>
          <p:nvPr/>
        </p:nvSpPr>
        <p:spPr>
          <a:xfrm>
            <a:off x="1879324" y="4895196"/>
            <a:ext cx="2111369" cy="11337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9886824D-D104-450B-94FC-43133710F101}"/>
              </a:ext>
            </a:extLst>
          </p:cNvPr>
          <p:cNvSpPr txBox="1"/>
          <p:nvPr/>
        </p:nvSpPr>
        <p:spPr>
          <a:xfrm rot="1845773">
            <a:off x="7108230" y="528963"/>
            <a:ext cx="2109399" cy="2923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noProof="1">
                <a:solidFill>
                  <a:schemeClr val="bg1"/>
                </a:solidFill>
              </a:rPr>
              <a:t>FTSE MIB ITALIA</a:t>
            </a:r>
            <a:endParaRPr lang="it-IT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6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9D8A94-EE7B-4D42-AEBA-411420FE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Metriche di decarbonizzazione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295EC-3230-4E4E-8B86-1B404F98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DF6B6-645D-408D-8401-93FECF0E7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5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it-IT" dirty="0"/>
              <a:t>Classificazione utilizzata per l’analisi</a:t>
            </a:r>
          </a:p>
        </p:txBody>
      </p:sp>
      <p:sp>
        <p:nvSpPr>
          <p:cNvPr id="7" name="Path"/>
          <p:cNvSpPr/>
          <p:nvPr/>
        </p:nvSpPr>
        <p:spPr>
          <a:xfrm>
            <a:off x="449263" y="6569045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2020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381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28B4F3-65C5-4A99-AA8D-DA799EAE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566560"/>
            <a:ext cx="8229601" cy="385452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it-IT" sz="2000" b="0" kern="0" dirty="0">
                <a:cs typeface="Arial"/>
              </a:rPr>
              <a:t>Nelle slide seguenti si analizzano le metriche ambientali classificate secondo i seguenti criteri: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it-IT" sz="2000" b="0" kern="0" dirty="0">
              <a:cs typeface="Arial"/>
            </a:endParaRP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sz="2000" b="0" kern="0" dirty="0">
                <a:cs typeface="Arial"/>
              </a:rPr>
              <a:t>Scope (1,2,3)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sz="2000" b="0" kern="0" dirty="0">
                <a:cs typeface="Arial"/>
              </a:rPr>
              <a:t>Utilizzo fonti rinnovabili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it-IT" sz="2000" b="0" kern="0" dirty="0"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it-IT" sz="2000" b="0" kern="0" dirty="0">
              <a:cs typeface="Arial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25FFE0-2F99-4F2D-80CE-45425A794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/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50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Criteri di classificazione 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 Willis Towers Watson. All rights reserved. Proprietary and Confidential. For Willis Towers Watson and Willis Towers Watson client use only.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199" y="835501"/>
            <a:ext cx="8229600" cy="276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it-IT" dirty="0"/>
          </a:p>
        </p:txBody>
      </p:sp>
      <p:graphicFrame>
        <p:nvGraphicFramePr>
          <p:cNvPr id="10" name="Tabella 10">
            <a:extLst>
              <a:ext uri="{FF2B5EF4-FFF2-40B4-BE49-F238E27FC236}">
                <a16:creationId xmlns:a16="http://schemas.microsoft.com/office/drawing/2014/main" id="{60F3DD39-E06E-4F12-9FCA-382BCD474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19591"/>
              </p:ext>
            </p:extLst>
          </p:nvPr>
        </p:nvGraphicFramePr>
        <p:xfrm>
          <a:off x="1262271" y="1401261"/>
          <a:ext cx="7265503" cy="4820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225">
                  <a:extLst>
                    <a:ext uri="{9D8B030D-6E8A-4147-A177-3AD203B41FA5}">
                      <a16:colId xmlns:a16="http://schemas.microsoft.com/office/drawing/2014/main" val="3368715738"/>
                    </a:ext>
                  </a:extLst>
                </a:gridCol>
                <a:gridCol w="2465708">
                  <a:extLst>
                    <a:ext uri="{9D8B030D-6E8A-4147-A177-3AD203B41FA5}">
                      <a16:colId xmlns:a16="http://schemas.microsoft.com/office/drawing/2014/main" val="4012467075"/>
                    </a:ext>
                  </a:extLst>
                </a:gridCol>
                <a:gridCol w="2860570">
                  <a:extLst>
                    <a:ext uri="{9D8B030D-6E8A-4147-A177-3AD203B41FA5}">
                      <a16:colId xmlns:a16="http://schemas.microsoft.com/office/drawing/2014/main" val="1818617483"/>
                    </a:ext>
                  </a:extLst>
                </a:gridCol>
              </a:tblGrid>
              <a:tr h="582199">
                <a:tc>
                  <a:txBody>
                    <a:bodyPr/>
                    <a:lstStyle/>
                    <a:p>
                      <a:pPr algn="ctr"/>
                      <a:r>
                        <a:rPr lang="it-IT" sz="1700" b="1" dirty="0"/>
                        <a:t>Tipo di indicatore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b="1" dirty="0"/>
                        <a:t>Dirette /Indirette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b="1" dirty="0"/>
                        <a:t>Esempi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882007"/>
                  </a:ext>
                </a:extLst>
              </a:tr>
              <a:tr h="1173906">
                <a:tc>
                  <a:txBody>
                    <a:bodyPr/>
                    <a:lstStyle/>
                    <a:p>
                      <a:pPr algn="ctr"/>
                      <a:r>
                        <a:rPr lang="it-IT" sz="1700" b="1" dirty="0"/>
                        <a:t>SCOPE 1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DIRETTE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Emissioni da utilizzo asset aziendali: processi produttivi, veicoli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1195074"/>
                  </a:ext>
                </a:extLst>
              </a:tr>
              <a:tr h="903007">
                <a:tc>
                  <a:txBody>
                    <a:bodyPr/>
                    <a:lstStyle/>
                    <a:p>
                      <a:pPr algn="ctr"/>
                      <a:r>
                        <a:rPr lang="it-IT" sz="1700" b="1" dirty="0"/>
                        <a:t>SCOPE 2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INDIRETTE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Elettricità acquistata, </a:t>
                      </a:r>
                      <a:r>
                        <a:rPr lang="en-GB" sz="1700" noProof="0" dirty="0"/>
                        <a:t>eating and cooling </a:t>
                      </a:r>
                      <a:r>
                        <a:rPr lang="it-IT" sz="1700" dirty="0"/>
                        <a:t>per uso proprio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1819029"/>
                  </a:ext>
                </a:extLst>
              </a:tr>
              <a:tr h="2134228">
                <a:tc>
                  <a:txBody>
                    <a:bodyPr/>
                    <a:lstStyle/>
                    <a:p>
                      <a:pPr algn="ctr"/>
                      <a:r>
                        <a:rPr lang="it-IT" sz="1700" b="1" dirty="0"/>
                        <a:t>SCOPE 3 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INDIRETTE </a:t>
                      </a:r>
                    </a:p>
                    <a:p>
                      <a:pPr algn="ctr"/>
                      <a:r>
                        <a:rPr lang="it-IT" sz="1700" dirty="0"/>
                        <a:t>(tutte le altre emissioni indirette relative alla catena del valore dell’azienda)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/>
                        <a:t>Catena logistica dei fornitori</a:t>
                      </a:r>
                    </a:p>
                    <a:p>
                      <a:pPr algn="ctr"/>
                      <a:r>
                        <a:rPr lang="it-IT" sz="1700" dirty="0"/>
                        <a:t>Business travel and </a:t>
                      </a:r>
                      <a:r>
                        <a:rPr lang="it-IT" sz="1700" dirty="0" err="1"/>
                        <a:t>employee</a:t>
                      </a:r>
                      <a:r>
                        <a:rPr lang="it-IT" sz="1700" dirty="0"/>
                        <a:t> </a:t>
                      </a:r>
                      <a:r>
                        <a:rPr lang="it-IT" sz="1700" dirty="0" err="1"/>
                        <a:t>commuting</a:t>
                      </a:r>
                      <a:endParaRPr lang="it-IT" sz="1700" dirty="0"/>
                    </a:p>
                    <a:p>
                      <a:pPr algn="ctr"/>
                      <a:r>
                        <a:rPr lang="it-IT" sz="1700" dirty="0"/>
                        <a:t>Utilizzo prodotti aziendali da parte dei clienti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4127420"/>
                  </a:ext>
                </a:extLst>
              </a:tr>
            </a:tbl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BA0B285-3609-4C2C-9EF9-CC19CA42D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Scope 1, 2 ,3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83CA46-DBB1-4C0E-A049-16A371A3B6CE}"/>
              </a:ext>
            </a:extLst>
          </p:cNvPr>
          <p:cNvSpPr txBox="1"/>
          <p:nvPr/>
        </p:nvSpPr>
        <p:spPr>
          <a:xfrm>
            <a:off x="616226" y="6020094"/>
            <a:ext cx="82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* GHG </a:t>
            </a:r>
            <a:r>
              <a:rPr lang="it-IT" sz="1200" dirty="0" err="1"/>
              <a:t>Protocol</a:t>
            </a:r>
            <a:r>
              <a:rPr lang="it-IT" sz="1200" dirty="0"/>
              <a:t> Standard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4EBDD8-E9C5-4FF6-902F-0DA415FE6B28}"/>
              </a:ext>
            </a:extLst>
          </p:cNvPr>
          <p:cNvCxnSpPr/>
          <p:nvPr/>
        </p:nvCxnSpPr>
        <p:spPr>
          <a:xfrm>
            <a:off x="516831" y="3190458"/>
            <a:ext cx="8280000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Factory">
            <a:extLst>
              <a:ext uri="{FF2B5EF4-FFF2-40B4-BE49-F238E27FC236}">
                <a16:creationId xmlns:a16="http://schemas.microsoft.com/office/drawing/2014/main" id="{7B079A93-F08C-446D-AAAF-7C679171D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864" y="1973870"/>
            <a:ext cx="1024432" cy="102443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41BBD3-FCBF-4C1F-AB02-41C2DEA4F376}"/>
              </a:ext>
            </a:extLst>
          </p:cNvPr>
          <p:cNvCxnSpPr/>
          <p:nvPr/>
        </p:nvCxnSpPr>
        <p:spPr>
          <a:xfrm>
            <a:off x="616226" y="4138203"/>
            <a:ext cx="8280000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Sustainability">
            <a:extLst>
              <a:ext uri="{FF2B5EF4-FFF2-40B4-BE49-F238E27FC236}">
                <a16:creationId xmlns:a16="http://schemas.microsoft.com/office/drawing/2014/main" id="{B839DFBA-E729-4AAD-8BD7-C6C60D356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864" y="3271973"/>
            <a:ext cx="914400" cy="914400"/>
          </a:xfrm>
          <a:prstGeom prst="rect">
            <a:avLst/>
          </a:prstGeom>
        </p:spPr>
      </p:pic>
      <p:pic>
        <p:nvPicPr>
          <p:cNvPr id="20" name="Graphic 19" descr="Lightbulb and gear">
            <a:extLst>
              <a:ext uri="{FF2B5EF4-FFF2-40B4-BE49-F238E27FC236}">
                <a16:creationId xmlns:a16="http://schemas.microsoft.com/office/drawing/2014/main" id="{42745A08-D591-4649-9BC1-CA5176BDE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226" y="45133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9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CE6493-1756-4E7D-AD1A-08DA52B8554F}"/>
              </a:ext>
            </a:extLst>
          </p:cNvPr>
          <p:cNvSpPr/>
          <p:nvPr/>
        </p:nvSpPr>
        <p:spPr>
          <a:xfrm>
            <a:off x="457199" y="1592374"/>
            <a:ext cx="8229600" cy="4610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1379E-4F25-4AC1-90FC-F5B06A50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758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Diffusione degli indicatori di decarbonizzazione per tipologia:</a:t>
            </a:r>
            <a:br>
              <a:rPr lang="it-IT" dirty="0"/>
            </a:br>
            <a:r>
              <a:rPr lang="it-IT" dirty="0"/>
              <a:t>Ftse Mib Italia ed </a:t>
            </a:r>
            <a:r>
              <a:rPr lang="en-GB" dirty="0"/>
              <a:t>European companies</a:t>
            </a:r>
            <a:br>
              <a:rPr lang="en-US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A9A15-1D37-4B60-A8B2-85363A542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24787"/>
            <a:ext cx="8229600" cy="276999"/>
          </a:xfrm>
        </p:spPr>
        <p:txBody>
          <a:bodyPr>
            <a:normAutofit/>
          </a:bodyPr>
          <a:lstStyle/>
          <a:p>
            <a:r>
              <a:rPr lang="en-GB" dirty="0"/>
              <a:t>Short Term Incentive e Long Term Incentive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7C49F-07E3-4132-849C-BEC1CAF9F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2083E393-C0BF-4ED8-8545-7E4C90AFF831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5D71-9EC8-4DCD-AB05-55E49338A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Willis Towers Watson. All rights reserved. Proprietary and Confidential. For Willis Towers Watson and Willis Towers Watson client use only.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0D1456A-59F8-4A90-B447-11111C2B0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679843"/>
              </p:ext>
            </p:extLst>
          </p:nvPr>
        </p:nvGraphicFramePr>
        <p:xfrm>
          <a:off x="586409" y="1739347"/>
          <a:ext cx="8100389" cy="438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490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B23556-45B8-4420-9F0C-7D71EFF19084}"/>
              </a:ext>
            </a:extLst>
          </p:cNvPr>
          <p:cNvSpPr/>
          <p:nvPr/>
        </p:nvSpPr>
        <p:spPr>
          <a:xfrm>
            <a:off x="4040441" y="4579523"/>
            <a:ext cx="4688905" cy="1308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it-IT" dirty="0"/>
              <a:t>Macro market trends</a:t>
            </a:r>
          </a:p>
        </p:txBody>
      </p:sp>
      <p:sp>
        <p:nvSpPr>
          <p:cNvPr id="7" name="Path"/>
          <p:cNvSpPr/>
          <p:nvPr/>
        </p:nvSpPr>
        <p:spPr>
          <a:xfrm>
            <a:off x="449263" y="6569045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2020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381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28B4F3-65C5-4A99-AA8D-DA799EAE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46207"/>
            <a:ext cx="8255000" cy="2983668"/>
          </a:xfrm>
        </p:spPr>
        <p:txBody>
          <a:bodyPr/>
          <a:lstStyle/>
          <a:p>
            <a:pPr marL="285750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b="0" kern="0" dirty="0">
                <a:cs typeface="Arial"/>
              </a:rPr>
              <a:t>Investitori e quadro regolatorio spingono verso i concetti di «successo sostenibile» e «creazione di valore nel lungo termine»</a:t>
            </a:r>
          </a:p>
          <a:p>
            <a:pPr marL="285750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b="0" kern="0" dirty="0">
                <a:cs typeface="Arial"/>
              </a:rPr>
              <a:t>I fattori ESG sempre più alla base dei modelli di valutazione delle aziende da parte degli investitori</a:t>
            </a:r>
          </a:p>
          <a:p>
            <a:pPr marL="285750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b="0" kern="0" dirty="0">
                <a:cs typeface="Arial"/>
              </a:rPr>
              <a:t>Attenzione particolare alla concentrazione di emissioni di gas serra negli asset aziendali e relativa valutazione rischi e opportunità rispetto al </a:t>
            </a:r>
            <a:r>
              <a:rPr lang="it-IT" b="0" i="1" kern="0" dirty="0" err="1">
                <a:cs typeface="Arial"/>
              </a:rPr>
              <a:t>climate</a:t>
            </a:r>
            <a:r>
              <a:rPr lang="it-IT" b="0" kern="0" dirty="0">
                <a:cs typeface="Arial"/>
              </a:rPr>
              <a:t> </a:t>
            </a:r>
            <a:r>
              <a:rPr lang="it-IT" b="0" i="1" kern="0" dirty="0" err="1">
                <a:cs typeface="Arial"/>
              </a:rPr>
              <a:t>change</a:t>
            </a:r>
            <a:endParaRPr lang="it-IT" b="0" kern="0" dirty="0">
              <a:cs typeface="Arial"/>
            </a:endParaRPr>
          </a:p>
          <a:p>
            <a:pPr marL="285750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b="0" kern="0" dirty="0">
                <a:cs typeface="Arial"/>
              </a:rPr>
              <a:t>Cresce l’utilizzo di obiettivi «E» nei sistemi di incentivazione manageriale. I principali </a:t>
            </a:r>
            <a:r>
              <a:rPr lang="it-IT" b="0" i="1" kern="0" dirty="0" err="1">
                <a:cs typeface="Arial"/>
              </a:rPr>
              <a:t>issue</a:t>
            </a:r>
            <a:r>
              <a:rPr lang="it-IT" b="0" kern="0" dirty="0">
                <a:cs typeface="Arial"/>
              </a:rPr>
              <a:t>:</a:t>
            </a:r>
          </a:p>
          <a:p>
            <a:pPr marL="514350" lvl="2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kern="0" dirty="0">
                <a:cs typeface="Arial"/>
              </a:rPr>
              <a:t>Quantitativi/ qualitativi</a:t>
            </a:r>
          </a:p>
          <a:p>
            <a:pPr marL="514350" lvl="2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kern="0" dirty="0">
                <a:cs typeface="Arial"/>
              </a:rPr>
              <a:t>Incentivi a breve / lungo termine</a:t>
            </a:r>
          </a:p>
          <a:p>
            <a:pPr marL="514350" lvl="2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kern="0" dirty="0">
                <a:cs typeface="Arial"/>
              </a:rPr>
              <a:t>Adeguatezza dei target</a:t>
            </a:r>
          </a:p>
          <a:p>
            <a:pPr marL="514350" lvl="2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kern="0" dirty="0">
                <a:cs typeface="Arial"/>
              </a:rPr>
              <a:t>Discrezionalità del Board</a:t>
            </a:r>
            <a:endParaRPr lang="it-IT" b="0" kern="0" dirty="0">
              <a:cs typeface="Arial"/>
            </a:endParaRPr>
          </a:p>
          <a:p>
            <a:pPr lvl="2" indent="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None/>
            </a:pPr>
            <a:endParaRPr lang="it-IT" b="0" kern="0" dirty="0">
              <a:cs typeface="Arial"/>
            </a:endParaRPr>
          </a:p>
          <a:p>
            <a:pPr marL="514350" lvl="2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it-IT" b="0" kern="0" dirty="0">
              <a:cs typeface="Arial"/>
            </a:endParaRPr>
          </a:p>
          <a:p>
            <a:pPr marL="285750" indent="-285750" algn="just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it-IT" b="0" kern="0" dirty="0">
              <a:cs typeface="Arial"/>
            </a:endParaRP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2000" b="0" kern="0" dirty="0">
              <a:cs typeface="Arial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25FFE0-2F99-4F2D-80CE-45425A794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/>
          <a:p>
            <a:r>
              <a:rPr lang="it-IT" dirty="0"/>
              <a:t>ESG e sistemi di incentivazione manageriale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FF67365-A363-4601-96A3-499CC1C90D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144" b="34597"/>
          <a:stretch/>
        </p:blipFill>
        <p:spPr>
          <a:xfrm>
            <a:off x="4040441" y="4843125"/>
            <a:ext cx="4924708" cy="82494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9C316B5-4F5F-4F97-9401-3C1A9061C167}"/>
              </a:ext>
            </a:extLst>
          </p:cNvPr>
          <p:cNvSpPr/>
          <p:nvPr/>
        </p:nvSpPr>
        <p:spPr>
          <a:xfrm>
            <a:off x="4254730" y="4699714"/>
            <a:ext cx="1217637" cy="11117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97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379E-4F25-4AC1-90FC-F5B06A50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77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Diffusione degli indicatori di decarbonizzazione per macro settori:</a:t>
            </a:r>
            <a:br>
              <a:rPr lang="it-IT" dirty="0"/>
            </a:br>
            <a:r>
              <a:rPr lang="it-IT" dirty="0"/>
              <a:t>Ftse Mib Italia ed </a:t>
            </a:r>
            <a:r>
              <a:rPr lang="en-GB" dirty="0"/>
              <a:t>European companies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7C49F-07E3-4132-849C-BEC1CAF9F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2083E393-C0BF-4ED8-8545-7E4C90AFF831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5D71-9EC8-4DCD-AB05-55E49338A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Willis Towers Watson. All rights reserved. Proprietary and Confidential. For Willis Towers Watson and Willis Towers Watson client use only.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936BFFC-9F39-4C92-B738-5ACDDF887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24787"/>
            <a:ext cx="8229600" cy="276999"/>
          </a:xfrm>
        </p:spPr>
        <p:txBody>
          <a:bodyPr>
            <a:normAutofit/>
          </a:bodyPr>
          <a:lstStyle/>
          <a:p>
            <a:r>
              <a:rPr lang="en-GB" dirty="0"/>
              <a:t>Short Term Incentive e Long Term Incentive Plan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FB984-A4E4-4DB1-8C5E-64C152FE90C2}"/>
              </a:ext>
            </a:extLst>
          </p:cNvPr>
          <p:cNvSpPr/>
          <p:nvPr/>
        </p:nvSpPr>
        <p:spPr>
          <a:xfrm>
            <a:off x="457199" y="1592374"/>
            <a:ext cx="8229600" cy="4610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A800EE4-5BC7-4E55-817F-9B2E5AE37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488346"/>
              </p:ext>
            </p:extLst>
          </p:nvPr>
        </p:nvGraphicFramePr>
        <p:xfrm>
          <a:off x="457198" y="2007703"/>
          <a:ext cx="4164491" cy="399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64D1FD-1EB7-4D62-AAEA-19592A54F3DB}"/>
              </a:ext>
            </a:extLst>
          </p:cNvPr>
          <p:cNvCxnSpPr>
            <a:cxnSpLocks/>
          </p:cNvCxnSpPr>
          <p:nvPr/>
        </p:nvCxnSpPr>
        <p:spPr>
          <a:xfrm>
            <a:off x="4691269" y="1699587"/>
            <a:ext cx="0" cy="414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C7828C-6C58-4759-904F-8475B62FCEBB}"/>
              </a:ext>
            </a:extLst>
          </p:cNvPr>
          <p:cNvSpPr txBox="1"/>
          <p:nvPr/>
        </p:nvSpPr>
        <p:spPr>
          <a:xfrm>
            <a:off x="1821343" y="1669601"/>
            <a:ext cx="1436200" cy="27699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</a:rPr>
              <a:t>FTSE MIB ITALIA</a:t>
            </a:r>
            <a:endParaRPr lang="en-GB" sz="1200" b="1" dirty="0">
              <a:solidFill>
                <a:schemeClr val="accent1"/>
              </a:solidFill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BD00D1B-F1F0-4770-8051-B9FB9443A0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836024"/>
              </p:ext>
            </p:extLst>
          </p:nvPr>
        </p:nvGraphicFramePr>
        <p:xfrm>
          <a:off x="675861" y="1614046"/>
          <a:ext cx="8229600" cy="464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9578718-BE2E-4DE6-9284-FDF7CFDC3756}"/>
              </a:ext>
            </a:extLst>
          </p:cNvPr>
          <p:cNvSpPr txBox="1"/>
          <p:nvPr/>
        </p:nvSpPr>
        <p:spPr>
          <a:xfrm>
            <a:off x="5840484" y="1679540"/>
            <a:ext cx="2249966" cy="27699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EUROPEAN COMPANIES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A52BFE-DE52-42D4-873F-33567DC2D43F}"/>
              </a:ext>
            </a:extLst>
          </p:cNvPr>
          <p:cNvSpPr txBox="1"/>
          <p:nvPr/>
        </p:nvSpPr>
        <p:spPr>
          <a:xfrm>
            <a:off x="6607628" y="5466159"/>
            <a:ext cx="46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18%</a:t>
            </a:r>
          </a:p>
        </p:txBody>
      </p:sp>
    </p:spTree>
    <p:extLst>
      <p:ext uri="{BB962C8B-B14F-4D97-AF65-F5344CB8AC3E}">
        <p14:creationId xmlns:p14="http://schemas.microsoft.com/office/powerpoint/2010/main" val="1322563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CE6493-1756-4E7D-AD1A-08DA52B8554F}"/>
              </a:ext>
            </a:extLst>
          </p:cNvPr>
          <p:cNvSpPr/>
          <p:nvPr/>
        </p:nvSpPr>
        <p:spPr>
          <a:xfrm>
            <a:off x="457199" y="1280409"/>
            <a:ext cx="8221852" cy="4922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1379E-4F25-4AC1-90FC-F5B06A50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77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Utilizzo degli indicatori di decarbonizzazione per tipo di piano: </a:t>
            </a:r>
            <a:br>
              <a:rPr lang="it-IT" dirty="0"/>
            </a:br>
            <a:r>
              <a:rPr lang="it-IT" dirty="0"/>
              <a:t>Ftse Mib Italia ed </a:t>
            </a:r>
            <a:r>
              <a:rPr lang="en-GB" dirty="0"/>
              <a:t>European companies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7C49F-07E3-4132-849C-BEC1CAF9F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2083E393-C0BF-4ED8-8545-7E4C90AFF831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5D71-9EC8-4DCD-AB05-55E49338A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Willis Towers Watson. All rights reserved. Proprietary and Confidential. For Willis Towers Watson and Willis Towers Watson client use only.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971F9-02B2-41C8-8FE4-0999B80C46B6}"/>
              </a:ext>
            </a:extLst>
          </p:cNvPr>
          <p:cNvSpPr txBox="1"/>
          <p:nvPr/>
        </p:nvSpPr>
        <p:spPr>
          <a:xfrm>
            <a:off x="5734799" y="1466018"/>
            <a:ext cx="2249966" cy="27699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EUROPEAN COMPANIES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7E868-2A1D-42FA-8683-864E7C9B767F}"/>
              </a:ext>
            </a:extLst>
          </p:cNvPr>
          <p:cNvCxnSpPr>
            <a:cxnSpLocks/>
          </p:cNvCxnSpPr>
          <p:nvPr/>
        </p:nvCxnSpPr>
        <p:spPr>
          <a:xfrm>
            <a:off x="4572000" y="1441171"/>
            <a:ext cx="0" cy="435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69AB01D-5307-4687-9E28-AD66770098EA}"/>
              </a:ext>
            </a:extLst>
          </p:cNvPr>
          <p:cNvGraphicFramePr>
            <a:graphicFrameLocks/>
          </p:cNvGraphicFramePr>
          <p:nvPr/>
        </p:nvGraphicFramePr>
        <p:xfrm>
          <a:off x="711771" y="1314593"/>
          <a:ext cx="7784529" cy="485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CDE3EAC-1528-47AD-8650-7836B7E5A0C5}"/>
              </a:ext>
            </a:extLst>
          </p:cNvPr>
          <p:cNvSpPr txBox="1"/>
          <p:nvPr/>
        </p:nvSpPr>
        <p:spPr>
          <a:xfrm>
            <a:off x="1411288" y="1466017"/>
            <a:ext cx="2249966" cy="27699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FTSE MIB ITALIA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E07845-04B8-466C-9F42-2CBB1D57C8FC}"/>
              </a:ext>
            </a:extLst>
          </p:cNvPr>
          <p:cNvGraphicFramePr>
            <a:graphicFrameLocks/>
          </p:cNvGraphicFramePr>
          <p:nvPr/>
        </p:nvGraphicFramePr>
        <p:xfrm>
          <a:off x="464949" y="1928624"/>
          <a:ext cx="3484978" cy="365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560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7F348A-E8FE-4011-B758-C82B7AE39984}"/>
              </a:ext>
            </a:extLst>
          </p:cNvPr>
          <p:cNvSpPr/>
          <p:nvPr/>
        </p:nvSpPr>
        <p:spPr>
          <a:xfrm>
            <a:off x="457199" y="1280409"/>
            <a:ext cx="8221852" cy="4922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1379E-4F25-4AC1-90FC-F5B06A50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77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Utilizzo degli indicatori di decarbonizzazione per tipologia obiettivi: </a:t>
            </a:r>
            <a:r>
              <a:rPr lang="it-IT" dirty="0" err="1"/>
              <a:t>European</a:t>
            </a:r>
            <a:r>
              <a:rPr lang="it-IT" dirty="0"/>
              <a:t> companies</a:t>
            </a:r>
            <a:br>
              <a:rPr lang="it-IT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A9A15-1D37-4B60-A8B2-85363A542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451" y="1009714"/>
            <a:ext cx="8229600" cy="276999"/>
          </a:xfrm>
        </p:spPr>
        <p:txBody>
          <a:bodyPr>
            <a:normAutofit/>
          </a:bodyPr>
          <a:lstStyle/>
          <a:p>
            <a:r>
              <a:rPr lang="en-US" dirty="0"/>
              <a:t>Corporate v/s </a:t>
            </a:r>
            <a:r>
              <a:rPr lang="en-US" dirty="0" err="1"/>
              <a:t>individuali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7C49F-07E3-4132-849C-BEC1CAF9F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2083E393-C0BF-4ED8-8545-7E4C90AFF831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5D71-9EC8-4DCD-AB05-55E49338A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Willis Towers Watson. All rights reserved. Proprietary and Confidential. For Willis Towers Watson and Willis Towers Watson client use only.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887C3-5D2A-4319-B086-E5970A12D118}"/>
              </a:ext>
            </a:extLst>
          </p:cNvPr>
          <p:cNvSpPr txBox="1"/>
          <p:nvPr/>
        </p:nvSpPr>
        <p:spPr>
          <a:xfrm rot="1937667">
            <a:off x="6050977" y="1810850"/>
            <a:ext cx="32631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EUROPEAN COMPANIES</a:t>
            </a:r>
            <a:endParaRPr lang="it-IT" sz="14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595425B-CA7C-42DA-B4D9-7E4C7B323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968577"/>
              </p:ext>
            </p:extLst>
          </p:nvPr>
        </p:nvGraphicFramePr>
        <p:xfrm>
          <a:off x="1003851" y="1401417"/>
          <a:ext cx="6957391" cy="469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765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CE6493-1756-4E7D-AD1A-08DA52B8554F}"/>
              </a:ext>
            </a:extLst>
          </p:cNvPr>
          <p:cNvSpPr/>
          <p:nvPr/>
        </p:nvSpPr>
        <p:spPr>
          <a:xfrm>
            <a:off x="457199" y="1212574"/>
            <a:ext cx="8221852" cy="4990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1379E-4F25-4AC1-90FC-F5B06A50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77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Definizione e certificazione dei target: </a:t>
            </a:r>
            <a:r>
              <a:rPr lang="it-IT" dirty="0" err="1"/>
              <a:t>European</a:t>
            </a:r>
            <a:r>
              <a:rPr lang="it-IT" dirty="0"/>
              <a:t> companies </a:t>
            </a:r>
            <a:br>
              <a:rPr lang="it-IT" dirty="0"/>
            </a:b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A9A15-1D37-4B60-A8B2-85363A542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>
            <a:normAutofit/>
          </a:bodyPr>
          <a:lstStyle/>
          <a:p>
            <a:r>
              <a:rPr lang="it-IT" dirty="0"/>
              <a:t>Indicatori di decarbonizzazione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7C49F-07E3-4132-849C-BEC1CAF9F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2083E393-C0BF-4ED8-8545-7E4C90AFF831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5D71-9EC8-4DCD-AB05-55E49338A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2020 Willis Towers Watson. All rights reserved. Proprietary and Confidential. For Willis Towers Watson and Willis Towers Watson client use only.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7F8717B-0CE3-4FB1-9231-B1D4D1AA9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083364"/>
              </p:ext>
            </p:extLst>
          </p:nvPr>
        </p:nvGraphicFramePr>
        <p:xfrm>
          <a:off x="596348" y="1389499"/>
          <a:ext cx="7981122" cy="366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1CA525-5C02-4638-8340-EB2FF016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380340"/>
            <a:ext cx="8214102" cy="652417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it-IT" sz="1600" dirty="0">
                <a:solidFill>
                  <a:srgbClr val="702082"/>
                </a:solidFill>
                <a:latin typeface="+mj-lt"/>
                <a:ea typeface="+mj-ea"/>
                <a:cs typeface="+mj-cs"/>
              </a:rPr>
              <a:t>Per le società FTSE MIB ITALIA scarsamente diffusa nella Relazione sulla Remunerazione l’informativa sulla qualificazione/ certificazione dei target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it-IT" sz="2000" b="0" kern="0" dirty="0">
              <a:cs typeface="Arial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4AB857E-922B-46B2-9E5A-15F9E5E2CD02}"/>
              </a:ext>
            </a:extLst>
          </p:cNvPr>
          <p:cNvSpPr txBox="1"/>
          <p:nvPr/>
        </p:nvSpPr>
        <p:spPr>
          <a:xfrm rot="1937667">
            <a:off x="7336027" y="1184547"/>
            <a:ext cx="172211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EUROPEAN COMPANIES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93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7" name="Path"/>
          <p:cNvSpPr/>
          <p:nvPr/>
        </p:nvSpPr>
        <p:spPr>
          <a:xfrm>
            <a:off x="449263" y="6569045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2020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381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28B4F3-65C5-4A99-AA8D-DA799EAE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71" y="1516865"/>
            <a:ext cx="8109858" cy="4883935"/>
          </a:xfrm>
        </p:spPr>
        <p:txBody>
          <a:bodyPr/>
          <a:lstStyle/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</a:pPr>
            <a:r>
              <a:rPr lang="it-IT" sz="1500" b="0" kern="0" dirty="0">
                <a:cs typeface="Arial"/>
              </a:rPr>
              <a:t>Crescono diffusione e peso degli indicatori ambientali e di decarbonizzazione nelle maggiori società quotate italiane. </a:t>
            </a:r>
            <a:r>
              <a:rPr lang="it-IT" sz="1500" kern="0" dirty="0">
                <a:cs typeface="Arial"/>
              </a:rPr>
              <a:t>Gli indicatori ambientali sono i più diffusi tra gli ESG nelle società Ftse Mib.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</a:pPr>
            <a:r>
              <a:rPr lang="it-IT" sz="1500" kern="0" dirty="0">
                <a:cs typeface="Arial"/>
              </a:rPr>
              <a:t>Livelli di diffusione degli indicatori ambientale nelle società FTSE MIB anche superiori a quelli delle società europee</a:t>
            </a:r>
            <a:r>
              <a:rPr lang="it-IT" sz="1500" b="0" kern="0" dirty="0">
                <a:cs typeface="Arial"/>
              </a:rPr>
              <a:t> (anche se da considerare forte concentrazione energetica nel FTSE MIB).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</a:pPr>
            <a:r>
              <a:rPr lang="it-IT" sz="1500" b="0" kern="0" dirty="0">
                <a:cs typeface="Arial"/>
              </a:rPr>
              <a:t>Molto meno allineate su indicatori ESG, in particolare ambientali e di decarbonizzazione le </a:t>
            </a:r>
            <a:r>
              <a:rPr lang="it-IT" sz="1500" kern="0" dirty="0">
                <a:cs typeface="Arial"/>
              </a:rPr>
              <a:t>small-</a:t>
            </a:r>
            <a:r>
              <a:rPr lang="it-IT" sz="1500" kern="0" dirty="0" err="1">
                <a:cs typeface="Arial"/>
              </a:rPr>
              <a:t>mid</a:t>
            </a:r>
            <a:r>
              <a:rPr lang="it-IT" sz="1500" kern="0" dirty="0">
                <a:cs typeface="Arial"/>
              </a:rPr>
              <a:t> </a:t>
            </a:r>
            <a:r>
              <a:rPr lang="it-IT" sz="1500" kern="0" dirty="0" err="1">
                <a:cs typeface="Arial"/>
              </a:rPr>
              <a:t>cap</a:t>
            </a:r>
            <a:r>
              <a:rPr lang="it-IT" sz="1500" kern="0" dirty="0">
                <a:cs typeface="Arial"/>
              </a:rPr>
              <a:t> italiane</a:t>
            </a:r>
            <a:r>
              <a:rPr lang="it-IT" sz="1500" b="0" kern="0" dirty="0">
                <a:cs typeface="Arial"/>
              </a:rPr>
              <a:t>.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</a:pPr>
            <a:r>
              <a:rPr lang="it-IT" sz="1500" kern="0" dirty="0">
                <a:cs typeface="Arial"/>
              </a:rPr>
              <a:t>Le metriche di decarbonizzazione sono molto frequenti nei Long </a:t>
            </a:r>
            <a:r>
              <a:rPr lang="it-IT" sz="1500" kern="0" dirty="0" err="1">
                <a:cs typeface="Arial"/>
              </a:rPr>
              <a:t>Term</a:t>
            </a:r>
            <a:r>
              <a:rPr lang="it-IT" sz="1500" kern="0" dirty="0">
                <a:cs typeface="Arial"/>
              </a:rPr>
              <a:t> Incentive</a:t>
            </a:r>
            <a:r>
              <a:rPr lang="it-IT" sz="1500" b="0" kern="0" dirty="0">
                <a:cs typeface="Arial"/>
              </a:rPr>
              <a:t>. Nello short </a:t>
            </a:r>
            <a:r>
              <a:rPr lang="it-IT" sz="1500" b="0" kern="0" dirty="0" err="1">
                <a:cs typeface="Arial"/>
              </a:rPr>
              <a:t>term</a:t>
            </a:r>
            <a:r>
              <a:rPr lang="it-IT" sz="1500" b="0" kern="0" dirty="0">
                <a:cs typeface="Arial"/>
              </a:rPr>
              <a:t> tendenzialmente più focus sui driver e progetti.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</a:pPr>
            <a:r>
              <a:rPr lang="it-IT" sz="1500" kern="0" dirty="0">
                <a:cs typeface="Arial"/>
              </a:rPr>
              <a:t>Prevalgono metriche di decarbonizzazione solo per top manager</a:t>
            </a:r>
            <a:r>
              <a:rPr lang="it-IT" sz="1500" b="0" kern="0" dirty="0">
                <a:cs typeface="Arial"/>
              </a:rPr>
              <a:t>, necessità di declinare a cascata verso il basso (STI più adatti a questo scopo).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</a:pPr>
            <a:r>
              <a:rPr lang="it-IT" sz="1500" kern="0" dirty="0">
                <a:cs typeface="Arial"/>
              </a:rPr>
              <a:t>Necessità di target sempre più «certificati»</a:t>
            </a:r>
            <a:r>
              <a:rPr lang="it-IT" sz="1500" b="0" kern="0" dirty="0">
                <a:cs typeface="Arial"/>
              </a:rPr>
              <a:t>: più avanti le aziende europee rispetto a quelle italiane.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</a:pPr>
            <a:r>
              <a:rPr lang="it-IT" sz="1500" kern="0" dirty="0">
                <a:cs typeface="Arial"/>
              </a:rPr>
              <a:t>Necessità di una maggiore confrontabilità tra le aziende di una stessa industria </a:t>
            </a:r>
            <a:r>
              <a:rPr lang="it-IT" sz="1500" b="0" kern="0" dirty="0">
                <a:cs typeface="Arial"/>
              </a:rPr>
              <a:t>per facilitare un target setting adeguato (obiettivi realistici, ma sufficientemente sfidanti).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</a:pPr>
            <a:endParaRPr lang="it-IT" sz="1200" b="0" kern="0" dirty="0"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it-IT" sz="1200" b="0" i="1" kern="0" dirty="0">
              <a:cs typeface="Arial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25FFE0-2F99-4F2D-80CE-45425A794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/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005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9D8A94-EE7B-4D42-AEBA-411420FE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Appendice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295EC-3230-4E4E-8B86-1B404F98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DF6B6-645D-408D-8401-93FECF0E7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13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D021-9A41-401E-A15B-DA3A53CB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6B225-6EE3-42C0-9DD1-5D58E4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FTSE MIB ITALIA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A1441-9A3D-435D-A51F-9D00F7DA1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84067-F1DD-441D-91D6-73C1DE8D9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18082"/>
            <a:ext cx="5277600" cy="92333"/>
          </a:xfrm>
        </p:spPr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A547D7-CD4A-4B88-860D-CCBD9C804FD8}"/>
              </a:ext>
            </a:extLst>
          </p:cNvPr>
          <p:cNvGraphicFramePr>
            <a:graphicFrameLocks noGrp="1"/>
          </p:cNvGraphicFramePr>
          <p:nvPr/>
        </p:nvGraphicFramePr>
        <p:xfrm>
          <a:off x="4591354" y="2350423"/>
          <a:ext cx="3462362" cy="3291840"/>
        </p:xfrm>
        <a:graphic>
          <a:graphicData uri="http://schemas.openxmlformats.org/drawingml/2006/table">
            <a:tbl>
              <a:tblPr/>
              <a:tblGrid>
                <a:gridCol w="577412">
                  <a:extLst>
                    <a:ext uri="{9D8B030D-6E8A-4147-A177-3AD203B41FA5}">
                      <a16:colId xmlns:a16="http://schemas.microsoft.com/office/drawing/2014/main" val="2091782708"/>
                    </a:ext>
                  </a:extLst>
                </a:gridCol>
                <a:gridCol w="2884950">
                  <a:extLst>
                    <a:ext uri="{9D8B030D-6E8A-4147-A177-3AD203B41FA5}">
                      <a16:colId xmlns:a16="http://schemas.microsoft.com/office/drawing/2014/main" val="359459341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FTSE MIB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9435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Inwit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241949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Italgas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868818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Leonardo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72709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Mediobanca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771436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Moncler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47797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Nexi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20349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Pirelli &amp; 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371312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Poste Italiane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6851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Prysmian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501086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Recordati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401887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Saipem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74366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061619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Telecom Italia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4824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Terna - Rete Elettrica Nazionale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94998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Ubi Banca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045724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Unicredit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27501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Unipol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48328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069ABB3-0864-4061-8547-5EC47F9A15F5}"/>
              </a:ext>
            </a:extLst>
          </p:cNvPr>
          <p:cNvSpPr/>
          <p:nvPr/>
        </p:nvSpPr>
        <p:spPr>
          <a:xfrm>
            <a:off x="457200" y="1215737"/>
            <a:ext cx="7916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campione comprende i componenti dell'indice FTSE MIB ITALIA ma non le società senza quotazione primaria in Italia (CNH Industrial, EXOR, Fiat Chrysler Automobiles, Ferrari, Stmicroelectronics e Tenaris):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C3F899-F475-4B07-998F-F8D1053318CE}"/>
              </a:ext>
            </a:extLst>
          </p:cNvPr>
          <p:cNvGraphicFramePr>
            <a:graphicFrameLocks noGrp="1"/>
          </p:cNvGraphicFramePr>
          <p:nvPr/>
        </p:nvGraphicFramePr>
        <p:xfrm>
          <a:off x="953005" y="2350423"/>
          <a:ext cx="3462362" cy="3291840"/>
        </p:xfrm>
        <a:graphic>
          <a:graphicData uri="http://schemas.openxmlformats.org/drawingml/2006/table">
            <a:tbl>
              <a:tblPr/>
              <a:tblGrid>
                <a:gridCol w="538911">
                  <a:extLst>
                    <a:ext uri="{9D8B030D-6E8A-4147-A177-3AD203B41FA5}">
                      <a16:colId xmlns:a16="http://schemas.microsoft.com/office/drawing/2014/main" val="1423193714"/>
                    </a:ext>
                  </a:extLst>
                </a:gridCol>
                <a:gridCol w="2923451">
                  <a:extLst>
                    <a:ext uri="{9D8B030D-6E8A-4147-A177-3AD203B41FA5}">
                      <a16:colId xmlns:a16="http://schemas.microsoft.com/office/drawing/2014/main" val="359459341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FTSE MIB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9435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12433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Amplifon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147439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Atlantia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690242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Azimut Holding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53483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Banca Generali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841254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Banca Mediolanum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31763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Banco Bpm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232042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Buzzi Unicem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670226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Campari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597665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Diasorin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74564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918283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939917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Finecobank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47218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38937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89924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Interpump Group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220843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Intesa Sanpaolo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916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027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D021-9A41-401E-A15B-DA3A53CB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6B225-6EE3-42C0-9DD1-5D58E4282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/>
          <a:p>
            <a:r>
              <a:rPr lang="it-IT" dirty="0"/>
              <a:t>Petrolio e gas naturale - Chimica e materie prime - Edilizia e materiali - Beni di consumo (società FTSE MIB escluse)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A1441-9A3D-435D-A51F-9D00F7DA1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84067-F1DD-441D-91D6-73C1DE8D9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18082"/>
            <a:ext cx="5277600" cy="92333"/>
          </a:xfrm>
        </p:spPr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A547D7-CD4A-4B88-860D-CCBD9C804FD8}"/>
              </a:ext>
            </a:extLst>
          </p:cNvPr>
          <p:cNvGraphicFramePr>
            <a:graphicFrameLocks noGrp="1"/>
          </p:cNvGraphicFramePr>
          <p:nvPr/>
        </p:nvGraphicFramePr>
        <p:xfrm>
          <a:off x="328697" y="3739226"/>
          <a:ext cx="2772000" cy="843796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2091782708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594593412"/>
                    </a:ext>
                  </a:extLst>
                </a:gridCol>
              </a:tblGrid>
              <a:tr h="1907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FTSE Italia Chimica e Materie Prime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94356"/>
                  </a:ext>
                </a:extLst>
              </a:tr>
              <a:tr h="1632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Aquafil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2419490"/>
                  </a:ext>
                </a:extLst>
              </a:tr>
              <a:tr h="1632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Intek Group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8688185"/>
                  </a:ext>
                </a:extLst>
              </a:tr>
              <a:tr h="1632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Isagro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7270978"/>
                  </a:ext>
                </a:extLst>
              </a:tr>
              <a:tr h="1632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771436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069ABB3-0864-4061-8547-5EC47F9A15F5}"/>
              </a:ext>
            </a:extLst>
          </p:cNvPr>
          <p:cNvSpPr/>
          <p:nvPr/>
        </p:nvSpPr>
        <p:spPr>
          <a:xfrm>
            <a:off x="457200" y="1427093"/>
            <a:ext cx="79163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Il campione comprende i componenti degli indici escludendo tutte le società FTSE MIB: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/>
              <a:t>FTSE Italia Petrolio e Gas Naturale	</a:t>
            </a:r>
            <a:r>
              <a:rPr lang="en-US" sz="1600" dirty="0"/>
              <a:t> 	</a:t>
            </a:r>
            <a:r>
              <a:rPr lang="it-IT" sz="1600" i="1" kern="0" dirty="0">
                <a:cs typeface="Arial"/>
              </a:rPr>
              <a:t> Petrolio e gas naturale </a:t>
            </a:r>
            <a:endParaRPr lang="en-GB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/>
              <a:t>FTSE Italia Chimica e Materie Prime	</a:t>
            </a:r>
            <a:r>
              <a:rPr lang="en-US" sz="1600" dirty="0"/>
              <a:t> 	</a:t>
            </a:r>
            <a:r>
              <a:rPr lang="it-IT" sz="1600" i="1" kern="0" dirty="0">
                <a:cs typeface="Arial"/>
              </a:rPr>
              <a:t> Chimica e materie prime</a:t>
            </a:r>
            <a:endParaRPr lang="it-IT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/>
              <a:t>FTSE Italia Edilizia e Materiali		</a:t>
            </a:r>
            <a:r>
              <a:rPr lang="en-US" sz="1600" dirty="0"/>
              <a:t> </a:t>
            </a:r>
            <a:r>
              <a:rPr lang="it-IT" sz="1600" i="1" kern="0" dirty="0">
                <a:cs typeface="Arial"/>
              </a:rPr>
              <a:t>Edilizia e materiali </a:t>
            </a:r>
            <a:endParaRPr lang="en-US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/>
              <a:t>FTSE Italia Beni di Consumo		</a:t>
            </a:r>
            <a:r>
              <a:rPr lang="en-US" sz="1600" dirty="0"/>
              <a:t> </a:t>
            </a:r>
            <a:r>
              <a:rPr lang="it-IT" sz="1600" i="1" kern="0" dirty="0">
                <a:cs typeface="Arial"/>
              </a:rPr>
              <a:t>Beni di consumo</a:t>
            </a:r>
            <a:endParaRPr lang="en-GB" sz="1600" i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C3F899-F475-4B07-998F-F8D1053318CE}"/>
              </a:ext>
            </a:extLst>
          </p:cNvPr>
          <p:cNvGraphicFramePr>
            <a:graphicFrameLocks noGrp="1"/>
          </p:cNvGraphicFramePr>
          <p:nvPr/>
        </p:nvGraphicFramePr>
        <p:xfrm>
          <a:off x="328697" y="3039180"/>
          <a:ext cx="2772000" cy="700046"/>
        </p:xfrm>
        <a:graphic>
          <a:graphicData uri="http://schemas.openxmlformats.org/drawingml/2006/table">
            <a:tbl>
              <a:tblPr/>
              <a:tblGrid>
                <a:gridCol w="431457">
                  <a:extLst>
                    <a:ext uri="{9D8B030D-6E8A-4147-A177-3AD203B41FA5}">
                      <a16:colId xmlns:a16="http://schemas.microsoft.com/office/drawing/2014/main" val="1423193714"/>
                    </a:ext>
                  </a:extLst>
                </a:gridCol>
                <a:gridCol w="2340543">
                  <a:extLst>
                    <a:ext uri="{9D8B030D-6E8A-4147-A177-3AD203B41FA5}">
                      <a16:colId xmlns:a16="http://schemas.microsoft.com/office/drawing/2014/main" val="3594593412"/>
                    </a:ext>
                  </a:extLst>
                </a:gridCol>
              </a:tblGrid>
              <a:tr h="1671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FTSE Italia Petrolio e Gas Naturale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94356"/>
                  </a:ext>
                </a:extLst>
              </a:tr>
              <a:tr h="182784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 Plus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1243301"/>
                  </a:ext>
                </a:extLst>
              </a:tr>
              <a:tr h="1671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Maire Tecnimont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1474392"/>
                  </a:ext>
                </a:extLst>
              </a:tr>
              <a:tr h="1671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6902428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73641E90-C836-4952-BE20-C821B7ED1C3B}"/>
              </a:ext>
            </a:extLst>
          </p:cNvPr>
          <p:cNvSpPr/>
          <p:nvPr/>
        </p:nvSpPr>
        <p:spPr>
          <a:xfrm>
            <a:off x="4472610" y="1999057"/>
            <a:ext cx="327992" cy="119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218EA19-96D5-43BE-ADA0-E8AAF281EF09}"/>
              </a:ext>
            </a:extLst>
          </p:cNvPr>
          <p:cNvSpPr/>
          <p:nvPr/>
        </p:nvSpPr>
        <p:spPr>
          <a:xfrm>
            <a:off x="4472610" y="2260909"/>
            <a:ext cx="327992" cy="119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1030E2B-A797-444C-A510-1E7C8D1BCEAF}"/>
              </a:ext>
            </a:extLst>
          </p:cNvPr>
          <p:cNvSpPr/>
          <p:nvPr/>
        </p:nvSpPr>
        <p:spPr>
          <a:xfrm>
            <a:off x="4472610" y="2522761"/>
            <a:ext cx="327992" cy="119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54DF9E-6AB7-4A43-BD38-0218492BC5A8}"/>
              </a:ext>
            </a:extLst>
          </p:cNvPr>
          <p:cNvSpPr/>
          <p:nvPr/>
        </p:nvSpPr>
        <p:spPr>
          <a:xfrm>
            <a:off x="4472610" y="2784613"/>
            <a:ext cx="327992" cy="119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964A61C-F83C-4C4D-81C2-613DC8283743}"/>
              </a:ext>
            </a:extLst>
          </p:cNvPr>
          <p:cNvGraphicFramePr>
            <a:graphicFrameLocks noGrp="1"/>
          </p:cNvGraphicFramePr>
          <p:nvPr/>
        </p:nvGraphicFramePr>
        <p:xfrm>
          <a:off x="328697" y="4583024"/>
          <a:ext cx="2772000" cy="1558664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2091782708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594593412"/>
                    </a:ext>
                  </a:extLst>
                </a:gridCol>
              </a:tblGrid>
              <a:tr h="1948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FTSE Italia Edilizia e Materiali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94356"/>
                  </a:ext>
                </a:extLst>
              </a:tr>
              <a:tr h="1948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Astaldi - Salini Impregilo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2419490"/>
                  </a:ext>
                </a:extLst>
              </a:tr>
              <a:tr h="1948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Caltagirone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8688185"/>
                  </a:ext>
                </a:extLst>
              </a:tr>
              <a:tr h="1948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Carel Industries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7270978"/>
                  </a:ext>
                </a:extLst>
              </a:tr>
              <a:tr h="1948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Cementir Holding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7714361"/>
                  </a:ext>
                </a:extLst>
              </a:tr>
              <a:tr h="1948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Panariagroup Industrie Ceramiche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702738"/>
                  </a:ext>
                </a:extLst>
              </a:tr>
              <a:tr h="1948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Trevi Fin Industriale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355656"/>
                  </a:ext>
                </a:extLst>
              </a:tr>
              <a:tr h="1948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Webuild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5176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660C404-BA68-4250-A8BA-C65A5129DEC4}"/>
              </a:ext>
            </a:extLst>
          </p:cNvPr>
          <p:cNvGraphicFramePr>
            <a:graphicFrameLocks noGrp="1"/>
          </p:cNvGraphicFramePr>
          <p:nvPr/>
        </p:nvGraphicFramePr>
        <p:xfrm>
          <a:off x="3209067" y="3029125"/>
          <a:ext cx="2772000" cy="3112564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2091782708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594593412"/>
                    </a:ext>
                  </a:extLst>
                </a:gridCol>
              </a:tblGrid>
              <a:tr h="1830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FTSE Italia Beni di Consumo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94356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Aeffe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2419490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B&amp;C Speakers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8688185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Bialetti Industrie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7270978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Bioera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7714361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Brembo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702738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Brunello Cucinelli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355656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Centrale Del Latte D'Italia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517600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Csp International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5572586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De' Longhi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328387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 Bros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8204751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898578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9107969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4075220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654261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3409469"/>
                  </a:ext>
                </a:extLst>
              </a:tr>
              <a:tr h="1830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Doria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055357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1F7AC67-981F-4957-9962-D49D37722DE9}"/>
              </a:ext>
            </a:extLst>
          </p:cNvPr>
          <p:cNvGraphicFramePr>
            <a:graphicFrameLocks noGrp="1"/>
          </p:cNvGraphicFramePr>
          <p:nvPr/>
        </p:nvGraphicFramePr>
        <p:xfrm>
          <a:off x="6089512" y="3006858"/>
          <a:ext cx="2772000" cy="3134832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2091782708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3594593412"/>
                    </a:ext>
                  </a:extLst>
                </a:gridCol>
              </a:tblGrid>
              <a:tr h="195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FTSE Italia Beni di Consumo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2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94356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Landi Renzo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8688185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Massimo Zanetti Beverage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7270978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Newlat Food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7714361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Orsero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702738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355656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Piaggio &amp; 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517600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Pininfarina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3159082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Piquadro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4427150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5167362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Safilo Group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4350902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Sogefi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6299093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Technogym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6419061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Tod'S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27278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Valsoia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5127625"/>
                  </a:ext>
                </a:extLst>
              </a:tr>
              <a:tr h="1959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Zucchi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63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819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7F9F4E0-0FE0-45A8-AD2F-89F77347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it-IT" dirty="0" err="1"/>
              <a:t>anel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119BD3-FE13-43C6-B3EE-1C958F0E2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389120"/>
          </a:xfrm>
        </p:spPr>
        <p:txBody>
          <a:bodyPr/>
          <a:lstStyle/>
          <a:p>
            <a:r>
              <a:rPr lang="it-IT" b="0" dirty="0"/>
              <a:t>Il campione comprende i componenti di ciascuno dei seguenti indici principali nei rispettivi paesi per un totale di 385 società</a:t>
            </a:r>
          </a:p>
          <a:p>
            <a:endParaRPr lang="en-GB" sz="600" b="0" dirty="0"/>
          </a:p>
          <a:p>
            <a:pPr marL="0" lvl="2" indent="1071563">
              <a:spcAft>
                <a:spcPts val="600"/>
              </a:spcAft>
              <a:buNone/>
            </a:pPr>
            <a:r>
              <a:rPr lang="en-GB" sz="1800" dirty="0"/>
              <a:t>Belgium – BEL 20</a:t>
            </a:r>
          </a:p>
          <a:p>
            <a:pPr marL="0" lvl="2" indent="1071563">
              <a:spcAft>
                <a:spcPts val="600"/>
              </a:spcAft>
              <a:buNone/>
            </a:pPr>
            <a:r>
              <a:rPr lang="en-GB" sz="1800" dirty="0"/>
              <a:t>Denmark - OMX Copenhagen 25</a:t>
            </a:r>
          </a:p>
          <a:p>
            <a:pPr marL="0" lvl="2" indent="1071563">
              <a:spcAft>
                <a:spcPts val="600"/>
              </a:spcAft>
              <a:buNone/>
            </a:pPr>
            <a:r>
              <a:rPr lang="en-GB" sz="1800" dirty="0"/>
              <a:t>France - CAC 40</a:t>
            </a:r>
          </a:p>
          <a:p>
            <a:pPr marL="0" lvl="2" indent="1071563">
              <a:spcAft>
                <a:spcPts val="600"/>
              </a:spcAft>
              <a:buNone/>
            </a:pPr>
            <a:r>
              <a:rPr lang="en-GB" sz="1800" dirty="0"/>
              <a:t>Germany - DAX 30</a:t>
            </a:r>
          </a:p>
          <a:p>
            <a:pPr marL="0" lvl="2" indent="1071563">
              <a:spcAft>
                <a:spcPts val="600"/>
              </a:spcAft>
              <a:buNone/>
            </a:pPr>
            <a:r>
              <a:rPr lang="en-GB" sz="1800" dirty="0"/>
              <a:t>Ireland - ISEQ 20</a:t>
            </a:r>
          </a:p>
          <a:p>
            <a:pPr marL="0" lvl="2" indent="1071563">
              <a:spcAft>
                <a:spcPts val="600"/>
              </a:spcAft>
              <a:buNone/>
            </a:pPr>
            <a:r>
              <a:rPr lang="en-GB" sz="1800" dirty="0"/>
              <a:t>Italy - MIB 40</a:t>
            </a:r>
          </a:p>
          <a:p>
            <a:pPr marL="0" lvl="2" indent="1071563">
              <a:spcAft>
                <a:spcPts val="600"/>
              </a:spcAft>
              <a:buNone/>
            </a:pPr>
            <a:r>
              <a:rPr lang="en-GB" sz="1800" dirty="0"/>
              <a:t>Netherlands - AEX 25</a:t>
            </a:r>
          </a:p>
          <a:p>
            <a:pPr marL="0" lvl="2" indent="1071563">
              <a:spcAft>
                <a:spcPts val="600"/>
              </a:spcAft>
              <a:buNone/>
            </a:pPr>
            <a:r>
              <a:rPr lang="en-GB" sz="1800" dirty="0"/>
              <a:t>Spain - IBEX 35</a:t>
            </a:r>
          </a:p>
          <a:p>
            <a:pPr marL="0" lvl="2" indent="1071563">
              <a:spcAft>
                <a:spcPts val="600"/>
              </a:spcAft>
              <a:buNone/>
            </a:pPr>
            <a:r>
              <a:rPr lang="en-GB" sz="1800" dirty="0"/>
              <a:t>Sweden - OMX Stockholm 30</a:t>
            </a:r>
          </a:p>
          <a:p>
            <a:pPr marL="0" lvl="2" indent="1071563">
              <a:spcAft>
                <a:spcPts val="600"/>
              </a:spcAft>
              <a:buNone/>
            </a:pPr>
            <a:r>
              <a:rPr lang="en-GB" sz="1800" dirty="0"/>
              <a:t>Switzerland – SMI 20</a:t>
            </a:r>
          </a:p>
          <a:p>
            <a:pPr marL="0" lvl="2" indent="1071563">
              <a:spcAft>
                <a:spcPts val="600"/>
              </a:spcAft>
              <a:buNone/>
            </a:pPr>
            <a:r>
              <a:rPr lang="en-GB" sz="1800" dirty="0"/>
              <a:t>UK - FTSE 100</a:t>
            </a:r>
          </a:p>
          <a:p>
            <a:endParaRPr lang="en-GB" b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B17B04-8363-4934-B57B-127A4ECA4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</a:t>
            </a:r>
            <a:endParaRPr lang="en-US" dirty="0"/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9335A12A-A5B7-4642-9024-9DC0D979D79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8" y="2108884"/>
            <a:ext cx="288000" cy="241200"/>
          </a:xfrm>
          <a:prstGeom prst="rect">
            <a:avLst/>
          </a:prstGeom>
        </p:spPr>
      </p:pic>
      <p:grpSp>
        <p:nvGrpSpPr>
          <p:cNvPr id="6" name="Gruppieren 9">
            <a:extLst>
              <a:ext uri="{FF2B5EF4-FFF2-40B4-BE49-F238E27FC236}">
                <a16:creationId xmlns:a16="http://schemas.microsoft.com/office/drawing/2014/main" id="{5ACA3FDA-7359-4371-9B19-48ED0B7E3525}"/>
              </a:ext>
            </a:extLst>
          </p:cNvPr>
          <p:cNvGrpSpPr>
            <a:grpSpLocks/>
          </p:cNvGrpSpPr>
          <p:nvPr/>
        </p:nvGrpSpPr>
        <p:grpSpPr>
          <a:xfrm>
            <a:off x="974458" y="2455872"/>
            <a:ext cx="288000" cy="241200"/>
            <a:chOff x="8452245" y="3261659"/>
            <a:chExt cx="475863" cy="360000"/>
          </a:xfrm>
        </p:grpSpPr>
        <p:sp>
          <p:nvSpPr>
            <p:cNvPr id="9" name="Rechteck 10">
              <a:extLst>
                <a:ext uri="{FF2B5EF4-FFF2-40B4-BE49-F238E27FC236}">
                  <a16:creationId xmlns:a16="http://schemas.microsoft.com/office/drawing/2014/main" id="{7F7E0885-E8CD-48BA-874D-21C89E256FCB}"/>
                </a:ext>
              </a:extLst>
            </p:cNvPr>
            <p:cNvSpPr/>
            <p:nvPr/>
          </p:nvSpPr>
          <p:spPr>
            <a:xfrm>
              <a:off x="8460108" y="3326117"/>
              <a:ext cx="468000" cy="193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1">
              <a:extLst>
                <a:ext uri="{FF2B5EF4-FFF2-40B4-BE49-F238E27FC236}">
                  <a16:creationId xmlns:a16="http://schemas.microsoft.com/office/drawing/2014/main" id="{95D4E2FC-51A7-4563-8B99-4ACC57D18256}"/>
                </a:ext>
              </a:extLst>
            </p:cNvPr>
            <p:cNvSpPr/>
            <p:nvPr/>
          </p:nvSpPr>
          <p:spPr>
            <a:xfrm>
              <a:off x="8567256" y="3431072"/>
              <a:ext cx="67157" cy="18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2">
              <a:extLst>
                <a:ext uri="{FF2B5EF4-FFF2-40B4-BE49-F238E27FC236}">
                  <a16:creationId xmlns:a16="http://schemas.microsoft.com/office/drawing/2014/main" id="{DFE53811-0BD1-42E2-83FE-8EE01E523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245" y="3261659"/>
              <a:ext cx="472500" cy="360000"/>
            </a:xfrm>
            <a:prstGeom prst="rect">
              <a:avLst/>
            </a:prstGeom>
          </p:spPr>
        </p:pic>
      </p:grpSp>
      <p:pic>
        <p:nvPicPr>
          <p:cNvPr id="13" name="Grafik 16">
            <a:extLst>
              <a:ext uri="{FF2B5EF4-FFF2-40B4-BE49-F238E27FC236}">
                <a16:creationId xmlns:a16="http://schemas.microsoft.com/office/drawing/2014/main" id="{38139EB4-7CE1-49C8-A95F-2CEE85871B78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4" y="2789107"/>
            <a:ext cx="288000" cy="241200"/>
          </a:xfrm>
          <a:prstGeom prst="rect">
            <a:avLst/>
          </a:prstGeom>
        </p:spPr>
      </p:pic>
      <p:pic>
        <p:nvPicPr>
          <p:cNvPr id="14" name="Grafik 17">
            <a:extLst>
              <a:ext uri="{FF2B5EF4-FFF2-40B4-BE49-F238E27FC236}">
                <a16:creationId xmlns:a16="http://schemas.microsoft.com/office/drawing/2014/main" id="{A0D2100F-5C2C-4807-9EC7-2ABDE974624B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4" y="3149474"/>
            <a:ext cx="288000" cy="241200"/>
          </a:xfrm>
          <a:prstGeom prst="rect">
            <a:avLst/>
          </a:prstGeom>
        </p:spPr>
      </p:pic>
      <p:pic>
        <p:nvPicPr>
          <p:cNvPr id="15" name="Grafik 21" descr="image010">
            <a:extLst>
              <a:ext uri="{FF2B5EF4-FFF2-40B4-BE49-F238E27FC236}">
                <a16:creationId xmlns:a16="http://schemas.microsoft.com/office/drawing/2014/main" id="{1432EA76-5096-4A8A-9263-3ACD9129E56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4" y="3505426"/>
            <a:ext cx="288000" cy="2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ieren 18">
            <a:extLst>
              <a:ext uri="{FF2B5EF4-FFF2-40B4-BE49-F238E27FC236}">
                <a16:creationId xmlns:a16="http://schemas.microsoft.com/office/drawing/2014/main" id="{A621659B-5AC5-446B-A3A6-13A26A096002}"/>
              </a:ext>
            </a:extLst>
          </p:cNvPr>
          <p:cNvGrpSpPr>
            <a:grpSpLocks/>
          </p:cNvGrpSpPr>
          <p:nvPr/>
        </p:nvGrpSpPr>
        <p:grpSpPr>
          <a:xfrm>
            <a:off x="951650" y="3852646"/>
            <a:ext cx="288000" cy="241200"/>
            <a:chOff x="3237509" y="5138259"/>
            <a:chExt cx="510000" cy="360000"/>
          </a:xfrm>
        </p:grpSpPr>
        <p:pic>
          <p:nvPicPr>
            <p:cNvPr id="17" name="Grafik 19">
              <a:extLst>
                <a:ext uri="{FF2B5EF4-FFF2-40B4-BE49-F238E27FC236}">
                  <a16:creationId xmlns:a16="http://schemas.microsoft.com/office/drawing/2014/main" id="{B88F848A-A67B-4508-9792-FDBCDA951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509" y="5138259"/>
              <a:ext cx="510000" cy="360000"/>
            </a:xfrm>
            <a:prstGeom prst="rect">
              <a:avLst/>
            </a:prstGeom>
          </p:spPr>
        </p:pic>
        <p:sp>
          <p:nvSpPr>
            <p:cNvPr id="18" name="Freihandform 20">
              <a:extLst>
                <a:ext uri="{FF2B5EF4-FFF2-40B4-BE49-F238E27FC236}">
                  <a16:creationId xmlns:a16="http://schemas.microsoft.com/office/drawing/2014/main" id="{5A571B07-1654-4D4A-98D1-D008B226EDD1}"/>
                </a:ext>
              </a:extLst>
            </p:cNvPr>
            <p:cNvSpPr/>
            <p:nvPr/>
          </p:nvSpPr>
          <p:spPr>
            <a:xfrm>
              <a:off x="3409950" y="5138739"/>
              <a:ext cx="164766" cy="354806"/>
            </a:xfrm>
            <a:custGeom>
              <a:avLst/>
              <a:gdLst>
                <a:gd name="connsiteX0" fmla="*/ 0 w 161925"/>
                <a:gd name="connsiteY0" fmla="*/ 54768 h 350043"/>
                <a:gd name="connsiteX1" fmla="*/ 0 w 161925"/>
                <a:gd name="connsiteY1" fmla="*/ 350043 h 350043"/>
                <a:gd name="connsiteX2" fmla="*/ 157163 w 161925"/>
                <a:gd name="connsiteY2" fmla="*/ 290512 h 350043"/>
                <a:gd name="connsiteX3" fmla="*/ 161925 w 161925"/>
                <a:gd name="connsiteY3" fmla="*/ 0 h 350043"/>
                <a:gd name="connsiteX4" fmla="*/ 0 w 161925"/>
                <a:gd name="connsiteY4" fmla="*/ 54768 h 350043"/>
                <a:gd name="connsiteX0" fmla="*/ 0 w 162384"/>
                <a:gd name="connsiteY0" fmla="*/ 54768 h 350043"/>
                <a:gd name="connsiteX1" fmla="*/ 0 w 162384"/>
                <a:gd name="connsiteY1" fmla="*/ 350043 h 350043"/>
                <a:gd name="connsiteX2" fmla="*/ 161926 w 162384"/>
                <a:gd name="connsiteY2" fmla="*/ 307180 h 350043"/>
                <a:gd name="connsiteX3" fmla="*/ 161925 w 162384"/>
                <a:gd name="connsiteY3" fmla="*/ 0 h 350043"/>
                <a:gd name="connsiteX4" fmla="*/ 0 w 162384"/>
                <a:gd name="connsiteY4" fmla="*/ 54768 h 350043"/>
                <a:gd name="connsiteX0" fmla="*/ 0 w 162384"/>
                <a:gd name="connsiteY0" fmla="*/ 54768 h 350043"/>
                <a:gd name="connsiteX1" fmla="*/ 0 w 162384"/>
                <a:gd name="connsiteY1" fmla="*/ 350043 h 350043"/>
                <a:gd name="connsiteX2" fmla="*/ 161926 w 162384"/>
                <a:gd name="connsiteY2" fmla="*/ 307180 h 350043"/>
                <a:gd name="connsiteX3" fmla="*/ 161925 w 162384"/>
                <a:gd name="connsiteY3" fmla="*/ 0 h 350043"/>
                <a:gd name="connsiteX4" fmla="*/ 0 w 162384"/>
                <a:gd name="connsiteY4" fmla="*/ 54768 h 350043"/>
                <a:gd name="connsiteX0" fmla="*/ 0 w 162384"/>
                <a:gd name="connsiteY0" fmla="*/ 54768 h 350043"/>
                <a:gd name="connsiteX1" fmla="*/ 0 w 162384"/>
                <a:gd name="connsiteY1" fmla="*/ 350043 h 350043"/>
                <a:gd name="connsiteX2" fmla="*/ 161926 w 162384"/>
                <a:gd name="connsiteY2" fmla="*/ 307180 h 350043"/>
                <a:gd name="connsiteX3" fmla="*/ 161925 w 162384"/>
                <a:gd name="connsiteY3" fmla="*/ 0 h 350043"/>
                <a:gd name="connsiteX4" fmla="*/ 0 w 162384"/>
                <a:gd name="connsiteY4" fmla="*/ 54768 h 350043"/>
                <a:gd name="connsiteX0" fmla="*/ 0 w 162384"/>
                <a:gd name="connsiteY0" fmla="*/ 54768 h 350043"/>
                <a:gd name="connsiteX1" fmla="*/ 0 w 162384"/>
                <a:gd name="connsiteY1" fmla="*/ 350043 h 350043"/>
                <a:gd name="connsiteX2" fmla="*/ 161926 w 162384"/>
                <a:gd name="connsiteY2" fmla="*/ 307180 h 350043"/>
                <a:gd name="connsiteX3" fmla="*/ 161925 w 162384"/>
                <a:gd name="connsiteY3" fmla="*/ 0 h 350043"/>
                <a:gd name="connsiteX4" fmla="*/ 0 w 162384"/>
                <a:gd name="connsiteY4" fmla="*/ 54768 h 350043"/>
                <a:gd name="connsiteX0" fmla="*/ 0 w 162384"/>
                <a:gd name="connsiteY0" fmla="*/ 54768 h 350043"/>
                <a:gd name="connsiteX1" fmla="*/ 0 w 162384"/>
                <a:gd name="connsiteY1" fmla="*/ 350043 h 350043"/>
                <a:gd name="connsiteX2" fmla="*/ 161926 w 162384"/>
                <a:gd name="connsiteY2" fmla="*/ 307180 h 350043"/>
                <a:gd name="connsiteX3" fmla="*/ 161925 w 162384"/>
                <a:gd name="connsiteY3" fmla="*/ 0 h 350043"/>
                <a:gd name="connsiteX4" fmla="*/ 0 w 162384"/>
                <a:gd name="connsiteY4" fmla="*/ 54768 h 350043"/>
                <a:gd name="connsiteX0" fmla="*/ 2382 w 164766"/>
                <a:gd name="connsiteY0" fmla="*/ 54768 h 354806"/>
                <a:gd name="connsiteX1" fmla="*/ 0 w 164766"/>
                <a:gd name="connsiteY1" fmla="*/ 354806 h 354806"/>
                <a:gd name="connsiteX2" fmla="*/ 164308 w 164766"/>
                <a:gd name="connsiteY2" fmla="*/ 307180 h 354806"/>
                <a:gd name="connsiteX3" fmla="*/ 164307 w 164766"/>
                <a:gd name="connsiteY3" fmla="*/ 0 h 354806"/>
                <a:gd name="connsiteX4" fmla="*/ 2382 w 164766"/>
                <a:gd name="connsiteY4" fmla="*/ 54768 h 354806"/>
                <a:gd name="connsiteX0" fmla="*/ 2382 w 164766"/>
                <a:gd name="connsiteY0" fmla="*/ 54768 h 354806"/>
                <a:gd name="connsiteX1" fmla="*/ 0 w 164766"/>
                <a:gd name="connsiteY1" fmla="*/ 354806 h 354806"/>
                <a:gd name="connsiteX2" fmla="*/ 164308 w 164766"/>
                <a:gd name="connsiteY2" fmla="*/ 307180 h 354806"/>
                <a:gd name="connsiteX3" fmla="*/ 164307 w 164766"/>
                <a:gd name="connsiteY3" fmla="*/ 0 h 354806"/>
                <a:gd name="connsiteX4" fmla="*/ 2382 w 164766"/>
                <a:gd name="connsiteY4" fmla="*/ 54768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6" h="354806">
                  <a:moveTo>
                    <a:pt x="2382" y="54768"/>
                  </a:moveTo>
                  <a:lnTo>
                    <a:pt x="0" y="354806"/>
                  </a:lnTo>
                  <a:cubicBezTo>
                    <a:pt x="53975" y="340518"/>
                    <a:pt x="88902" y="314324"/>
                    <a:pt x="164308" y="307180"/>
                  </a:cubicBezTo>
                  <a:cubicBezTo>
                    <a:pt x="165895" y="210343"/>
                    <a:pt x="162720" y="96837"/>
                    <a:pt x="164307" y="0"/>
                  </a:cubicBezTo>
                  <a:lnTo>
                    <a:pt x="2382" y="547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9" name="Grafik 21">
            <a:extLst>
              <a:ext uri="{FF2B5EF4-FFF2-40B4-BE49-F238E27FC236}">
                <a16:creationId xmlns:a16="http://schemas.microsoft.com/office/drawing/2014/main" id="{21AEDA53-A0E2-45C1-AC66-C1655ADB3527}"/>
              </a:ext>
            </a:extLst>
          </p:cNvPr>
          <p:cNvPicPr>
            <a:picLocks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4" y="4201280"/>
            <a:ext cx="288000" cy="241200"/>
          </a:xfrm>
          <a:prstGeom prst="rect">
            <a:avLst/>
          </a:prstGeom>
        </p:spPr>
      </p:pic>
      <p:pic>
        <p:nvPicPr>
          <p:cNvPr id="20" name="Grafik 22">
            <a:extLst>
              <a:ext uri="{FF2B5EF4-FFF2-40B4-BE49-F238E27FC236}">
                <a16:creationId xmlns:a16="http://schemas.microsoft.com/office/drawing/2014/main" id="{D9F2844C-0EE7-4540-A9EC-23F7FFA46B75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4" y="4557534"/>
            <a:ext cx="288000" cy="241200"/>
          </a:xfrm>
          <a:prstGeom prst="rect">
            <a:avLst/>
          </a:prstGeom>
        </p:spPr>
      </p:pic>
      <p:pic>
        <p:nvPicPr>
          <p:cNvPr id="21" name="Grafik 23">
            <a:extLst>
              <a:ext uri="{FF2B5EF4-FFF2-40B4-BE49-F238E27FC236}">
                <a16:creationId xmlns:a16="http://schemas.microsoft.com/office/drawing/2014/main" id="{1592767D-6E26-4DEC-B1A6-1E57AC09CF9A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4" y="4910461"/>
            <a:ext cx="288000" cy="241200"/>
          </a:xfrm>
          <a:prstGeom prst="rect">
            <a:avLst/>
          </a:prstGeom>
        </p:spPr>
      </p:pic>
      <p:pic>
        <p:nvPicPr>
          <p:cNvPr id="22" name="Grafik 24">
            <a:extLst>
              <a:ext uri="{FF2B5EF4-FFF2-40B4-BE49-F238E27FC236}">
                <a16:creationId xmlns:a16="http://schemas.microsoft.com/office/drawing/2014/main" id="{4F2EAD40-6FC9-4685-A29B-4A1B8862E808}"/>
              </a:ext>
            </a:extLst>
          </p:cNvPr>
          <p:cNvPicPr preferRelativeResize="0">
            <a:picLocks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4" y="5261027"/>
            <a:ext cx="288000" cy="241200"/>
          </a:xfrm>
          <a:prstGeom prst="rect">
            <a:avLst/>
          </a:prstGeom>
        </p:spPr>
      </p:pic>
      <p:pic>
        <p:nvPicPr>
          <p:cNvPr id="23" name="Grafik 25">
            <a:extLst>
              <a:ext uri="{FF2B5EF4-FFF2-40B4-BE49-F238E27FC236}">
                <a16:creationId xmlns:a16="http://schemas.microsoft.com/office/drawing/2014/main" id="{7AE6305C-C5A0-41B3-839C-DBCFA00B6AE8}"/>
              </a:ext>
            </a:extLst>
          </p:cNvPr>
          <p:cNvPicPr preferRelativeResize="0">
            <a:picLocks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4" y="5605561"/>
            <a:ext cx="288000" cy="2412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49765AD-26CE-4C8D-B3C4-6BCDA8D954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/>
          <a:p>
            <a:r>
              <a:rPr lang="it-IT" dirty="0"/>
              <a:t>Europeo</a:t>
            </a:r>
          </a:p>
        </p:txBody>
      </p:sp>
    </p:spTree>
    <p:extLst>
      <p:ext uri="{BB962C8B-B14F-4D97-AF65-F5344CB8AC3E}">
        <p14:creationId xmlns:p14="http://schemas.microsoft.com/office/powerpoint/2010/main" val="385778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it-IT" dirty="0"/>
              <a:t>Market </a:t>
            </a:r>
            <a:r>
              <a:rPr lang="it-IT" dirty="0" err="1"/>
              <a:t>practice</a:t>
            </a:r>
            <a:endParaRPr lang="it-IT" dirty="0"/>
          </a:p>
        </p:txBody>
      </p:sp>
      <p:sp>
        <p:nvSpPr>
          <p:cNvPr id="7" name="Path"/>
          <p:cNvSpPr/>
          <p:nvPr/>
        </p:nvSpPr>
        <p:spPr>
          <a:xfrm>
            <a:off x="449263" y="6569045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2020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381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28B4F3-65C5-4A99-AA8D-DA799EAE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16865"/>
            <a:ext cx="7786914" cy="488393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it-IT" b="0" kern="0" dirty="0">
                <a:cs typeface="Arial"/>
              </a:rPr>
              <a:t>Analisi delle seguenti società:</a:t>
            </a:r>
          </a:p>
          <a:p>
            <a:pPr marL="285750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kern="0" dirty="0">
                <a:cs typeface="Arial"/>
              </a:rPr>
              <a:t>Ftse Mib Italia </a:t>
            </a:r>
            <a:r>
              <a:rPr lang="it-IT" b="0" kern="0" dirty="0">
                <a:cs typeface="Arial"/>
              </a:rPr>
              <a:t>- Escluse le società senza quotazione primaria in Italia (in totale 34 società)</a:t>
            </a:r>
          </a:p>
          <a:p>
            <a:pPr marL="285750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b="0" kern="0" dirty="0">
                <a:cs typeface="Arial"/>
              </a:rPr>
              <a:t>Campione </a:t>
            </a:r>
            <a:r>
              <a:rPr lang="it-IT" kern="0" dirty="0">
                <a:cs typeface="Arial"/>
              </a:rPr>
              <a:t>Small</a:t>
            </a:r>
            <a:r>
              <a:rPr lang="it-IT" b="0" kern="0" dirty="0">
                <a:cs typeface="Arial"/>
              </a:rPr>
              <a:t> – </a:t>
            </a:r>
            <a:r>
              <a:rPr lang="it-IT" kern="0" dirty="0" err="1">
                <a:cs typeface="Arial"/>
              </a:rPr>
              <a:t>Mid</a:t>
            </a:r>
            <a:r>
              <a:rPr lang="it-IT" kern="0" dirty="0">
                <a:cs typeface="Arial"/>
              </a:rPr>
              <a:t> Cap Italia </a:t>
            </a:r>
            <a:r>
              <a:rPr lang="it-IT" b="0" kern="0" dirty="0">
                <a:cs typeface="Arial"/>
              </a:rPr>
              <a:t>- Sono state considerate le Small-</a:t>
            </a:r>
            <a:r>
              <a:rPr lang="it-IT" b="0" kern="0" dirty="0" err="1">
                <a:cs typeface="Arial"/>
              </a:rPr>
              <a:t>Mid</a:t>
            </a:r>
            <a:r>
              <a:rPr lang="it-IT" b="0" kern="0" dirty="0">
                <a:cs typeface="Arial"/>
              </a:rPr>
              <a:t> Cap appartenenti ai seguenti settori: Petrolio e gas naturale - Chimica e materie prime - Edilizia e materiali - Beni di consumo (in totale 45 società)</a:t>
            </a:r>
          </a:p>
          <a:p>
            <a:pPr marL="285750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b="0" kern="0" dirty="0">
                <a:cs typeface="Arial"/>
              </a:rPr>
              <a:t>Analisi delle </a:t>
            </a:r>
            <a:r>
              <a:rPr lang="it-IT" kern="0" dirty="0">
                <a:cs typeface="Arial"/>
              </a:rPr>
              <a:t>maggiori società europee quotate </a:t>
            </a:r>
            <a:r>
              <a:rPr lang="it-IT" b="0" kern="0" dirty="0">
                <a:cs typeface="Arial"/>
              </a:rPr>
              <a:t>(società appartenenti ai maggiori indici Europei – in totale 385 società.</a:t>
            </a:r>
          </a:p>
          <a:p>
            <a:pPr marL="631825" indent="-360363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endParaRPr lang="it-IT" b="0" kern="0" dirty="0">
              <a:cs typeface="Arial"/>
            </a:endParaRPr>
          </a:p>
          <a:p>
            <a:pPr marL="631825" indent="-360363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it-IT" b="0" kern="0" dirty="0">
                <a:cs typeface="Arial"/>
              </a:rPr>
              <a:t>Per quanto attiene:</a:t>
            </a:r>
          </a:p>
          <a:p>
            <a:pPr marL="631825" indent="-360363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kern="0" dirty="0">
                <a:cs typeface="Arial"/>
              </a:rPr>
              <a:t>metriche ESG</a:t>
            </a:r>
          </a:p>
          <a:p>
            <a:pPr marL="631825" indent="-360363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kern="0" dirty="0">
                <a:cs typeface="Arial"/>
              </a:rPr>
              <a:t>metriche ambientali e di decarbonizzazione</a:t>
            </a:r>
            <a:r>
              <a:rPr lang="it-IT" b="0" kern="0" dirty="0">
                <a:cs typeface="Arial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it-IT" sz="1200" b="0" kern="0" dirty="0">
              <a:cs typeface="Arial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it-IT" sz="1200" b="0" i="1" kern="0" dirty="0">
              <a:cs typeface="Arial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25FFE0-2F99-4F2D-80CE-45425A794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/>
          <a:p>
            <a:r>
              <a:rPr lang="it-IT" dirty="0"/>
              <a:t>Le metriche «E» nei sistemi di incentivazione manageriale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62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it-IT" dirty="0"/>
              <a:t>Market </a:t>
            </a:r>
            <a:r>
              <a:rPr lang="it-IT" dirty="0" err="1"/>
              <a:t>practice</a:t>
            </a:r>
            <a:endParaRPr lang="it-IT" dirty="0"/>
          </a:p>
        </p:txBody>
      </p:sp>
      <p:sp>
        <p:nvSpPr>
          <p:cNvPr id="7" name="Path"/>
          <p:cNvSpPr/>
          <p:nvPr/>
        </p:nvSpPr>
        <p:spPr>
          <a:xfrm>
            <a:off x="449263" y="6569045"/>
            <a:ext cx="55704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2020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3810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28B4F3-65C5-4A99-AA8D-DA799EAE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16865"/>
            <a:ext cx="7786914" cy="4883935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it-IT" b="0" kern="0" dirty="0">
                <a:cs typeface="Arial"/>
              </a:rPr>
              <a:t>Come più in generale per tutte le metriche ESG possono essere incluse in Short </a:t>
            </a:r>
            <a:r>
              <a:rPr lang="it-IT" b="0" kern="0" dirty="0" err="1">
                <a:cs typeface="Arial"/>
              </a:rPr>
              <a:t>Term</a:t>
            </a:r>
            <a:r>
              <a:rPr lang="it-IT" b="0" kern="0" dirty="0">
                <a:cs typeface="Arial"/>
              </a:rPr>
              <a:t> Incentive (STI) oppure Long </a:t>
            </a:r>
            <a:r>
              <a:rPr lang="it-IT" b="0" kern="0" dirty="0" err="1">
                <a:cs typeface="Arial"/>
              </a:rPr>
              <a:t>Term</a:t>
            </a:r>
            <a:r>
              <a:rPr lang="it-IT" b="0" kern="0" dirty="0">
                <a:cs typeface="Arial"/>
              </a:rPr>
              <a:t> Incentive (LTI).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it-IT" b="0" kern="0" dirty="0">
                <a:cs typeface="Arial"/>
              </a:rPr>
              <a:t>E possono essere utilizzate come:</a:t>
            </a:r>
          </a:p>
          <a:p>
            <a:pPr marL="285750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b="0" kern="0" dirty="0">
                <a:cs typeface="Arial"/>
              </a:rPr>
              <a:t>Indicatori di performance all’interno di una scheda di performance, con peso specifico (es. 10%)</a:t>
            </a:r>
          </a:p>
          <a:p>
            <a:pPr marL="285750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b="0" kern="0" dirty="0">
                <a:cs typeface="Arial"/>
              </a:rPr>
              <a:t>Moltiplicatori/ demoltiplicatori</a:t>
            </a:r>
          </a:p>
          <a:p>
            <a:pPr marL="285750" indent="-285750" algn="just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b="0" kern="0" dirty="0">
                <a:cs typeface="Arial"/>
              </a:rPr>
              <a:t>Cancelli per accesso al pagamento dei premi.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it-IT" sz="1200" b="0" i="1" kern="0" dirty="0">
              <a:cs typeface="Arial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25FFE0-2F99-4F2D-80CE-45425A794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/>
          <a:p>
            <a:r>
              <a:rPr lang="it-IT" dirty="0"/>
              <a:t>Le metriche «E» nei sistemi di incentivazione manageriale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20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9D8A94-EE7B-4D42-AEBA-411420FE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Metriche ESG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295EC-3230-4E4E-8B86-1B404F98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DF6B6-645D-408D-8401-93FECF0E7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1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777"/>
          </a:xfrm>
        </p:spPr>
        <p:txBody>
          <a:bodyPr/>
          <a:lstStyle/>
          <a:p>
            <a:r>
              <a:rPr lang="en-GB" dirty="0" err="1"/>
              <a:t>Aziende</a:t>
            </a:r>
            <a:r>
              <a:rPr lang="en-GB" dirty="0"/>
              <a:t> </a:t>
            </a:r>
            <a:r>
              <a:rPr lang="en-GB" dirty="0" err="1"/>
              <a:t>europee</a:t>
            </a:r>
            <a:r>
              <a:rPr lang="en-GB" dirty="0"/>
              <a:t> (*)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/>
          <a:p>
            <a:r>
              <a:rPr lang="en-US" noProof="1"/>
              <a:t>Percentuale di aziende che utilizzano metriche ESG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8301" y="1496125"/>
            <a:ext cx="2002308" cy="4228195"/>
            <a:chOff x="213910" y="1538289"/>
            <a:chExt cx="2002308" cy="4228195"/>
          </a:xfrm>
        </p:grpSpPr>
        <p:sp>
          <p:nvSpPr>
            <p:cNvPr id="29" name="Rechteck 28"/>
            <p:cNvSpPr/>
            <p:nvPr/>
          </p:nvSpPr>
          <p:spPr>
            <a:xfrm>
              <a:off x="354937" y="3655771"/>
              <a:ext cx="1687735" cy="2110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t" anchorCtr="0"/>
            <a:lstStyle/>
            <a:p>
              <a:pPr>
                <a:spcAft>
                  <a:spcPts val="600"/>
                </a:spcAft>
              </a:pP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Percentuale di aziende che utilizzano metriche ESG nei loro sistemi di incentivazione </a:t>
              </a:r>
              <a:r>
                <a:rPr lang="en-US" sz="1400" b="1" dirty="0">
                  <a:solidFill>
                    <a:schemeClr val="accent1"/>
                  </a:solidFill>
                  <a:latin typeface="Arial" panose="020B0604020202020204" pitchFamily="34" charset="0"/>
                </a:rPr>
                <a:t>(Short Term Incentive o Long Term incentive o </a:t>
              </a:r>
              <a:r>
                <a:rPr lang="it-IT" sz="1400" b="1" dirty="0">
                  <a:solidFill>
                    <a:schemeClr val="accent1"/>
                  </a:solidFill>
                  <a:latin typeface="Arial" panose="020B0604020202020204" pitchFamily="34" charset="0"/>
                </a:rPr>
                <a:t>ambedue)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213910" y="1538289"/>
              <a:ext cx="2002308" cy="1699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7200" spc="-3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78%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7234" y="3225690"/>
              <a:ext cx="1655661" cy="263349"/>
              <a:chOff x="416627" y="3225690"/>
              <a:chExt cx="1655661" cy="263349"/>
            </a:xfrm>
          </p:grpSpPr>
          <p:sp>
            <p:nvSpPr>
              <p:cNvPr id="5" name="Rechteck 4"/>
              <p:cNvSpPr/>
              <p:nvPr/>
            </p:nvSpPr>
            <p:spPr>
              <a:xfrm>
                <a:off x="416627" y="3225690"/>
                <a:ext cx="1655661" cy="2633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416627" y="3225690"/>
                <a:ext cx="1150021" cy="26334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cxnSp>
        <p:nvCxnSpPr>
          <p:cNvPr id="11" name="Gerader Verbinder 10"/>
          <p:cNvCxnSpPr/>
          <p:nvPr/>
        </p:nvCxnSpPr>
        <p:spPr>
          <a:xfrm>
            <a:off x="4531872" y="1488334"/>
            <a:ext cx="0" cy="4250290"/>
          </a:xfrm>
          <a:prstGeom prst="line">
            <a:avLst/>
          </a:prstGeom>
          <a:ln w="19050">
            <a:solidFill>
              <a:srgbClr val="B2B2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/>
          <p:nvPr/>
        </p:nvCxnSpPr>
        <p:spPr>
          <a:xfrm>
            <a:off x="2301229" y="1488334"/>
            <a:ext cx="0" cy="4250290"/>
          </a:xfrm>
          <a:prstGeom prst="line">
            <a:avLst/>
          </a:prstGeom>
          <a:ln w="19050">
            <a:solidFill>
              <a:srgbClr val="B2B2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409556" y="1496125"/>
            <a:ext cx="2002308" cy="4276724"/>
            <a:chOff x="2429443" y="1538289"/>
            <a:chExt cx="2002308" cy="4276724"/>
          </a:xfrm>
        </p:grpSpPr>
        <p:sp>
          <p:nvSpPr>
            <p:cNvPr id="23" name="Rechteck 22"/>
            <p:cNvSpPr/>
            <p:nvPr/>
          </p:nvSpPr>
          <p:spPr>
            <a:xfrm>
              <a:off x="2429443" y="1538289"/>
              <a:ext cx="2002308" cy="1699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7200" spc="-300" dirty="0">
                  <a:solidFill>
                    <a:schemeClr val="accent3"/>
                  </a:solidFill>
                  <a:latin typeface="Arial" panose="020B0604020202020204" pitchFamily="34" charset="0"/>
                </a:rPr>
                <a:t>71%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02767" y="3225690"/>
              <a:ext cx="1655661" cy="263349"/>
              <a:chOff x="2597198" y="3225690"/>
              <a:chExt cx="1655661" cy="263349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2597198" y="3225690"/>
                <a:ext cx="1655661" cy="2633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2597199" y="3225691"/>
                <a:ext cx="928763" cy="25819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38" name="Rechteck 37"/>
            <p:cNvSpPr/>
            <p:nvPr/>
          </p:nvSpPr>
          <p:spPr>
            <a:xfrm>
              <a:off x="2586730" y="3704300"/>
              <a:ext cx="1687735" cy="2110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t" anchorCtr="0"/>
            <a:lstStyle/>
            <a:p>
              <a:pPr>
                <a:spcAft>
                  <a:spcPts val="600"/>
                </a:spcAft>
              </a:pP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Percentuale di aziende che utilizzano metriche ESG nel loro </a:t>
              </a:r>
              <a:r>
                <a:rPr lang="en-GB" sz="1400" b="1" dirty="0">
                  <a:solidFill>
                    <a:srgbClr val="00B0F0"/>
                  </a:solidFill>
                </a:rPr>
                <a:t>Short Term Incentive Plan</a:t>
              </a:r>
              <a:endParaRPr lang="it-IT" sz="1400" b="1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endParaRPr lang="it-IT" sz="1400" b="1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32002" y="1474696"/>
            <a:ext cx="2002308" cy="4298153"/>
            <a:chOff x="4644976" y="1516860"/>
            <a:chExt cx="2002308" cy="4298153"/>
          </a:xfrm>
        </p:grpSpPr>
        <p:sp>
          <p:nvSpPr>
            <p:cNvPr id="24" name="Rechteck 23"/>
            <p:cNvSpPr/>
            <p:nvPr/>
          </p:nvSpPr>
          <p:spPr>
            <a:xfrm>
              <a:off x="4644976" y="1516860"/>
              <a:ext cx="2002308" cy="1699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7200" spc="-300" dirty="0">
                  <a:solidFill>
                    <a:schemeClr val="accent5"/>
                  </a:solidFill>
                  <a:latin typeface="Arial" panose="020B0604020202020204" pitchFamily="34" charset="0"/>
                </a:rPr>
                <a:t>18%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818300" y="3225690"/>
              <a:ext cx="1655661" cy="263349"/>
              <a:chOff x="4818301" y="3225690"/>
              <a:chExt cx="1655661" cy="263349"/>
            </a:xfrm>
          </p:grpSpPr>
          <p:sp>
            <p:nvSpPr>
              <p:cNvPr id="31" name="Rechteck 30"/>
              <p:cNvSpPr/>
              <p:nvPr/>
            </p:nvSpPr>
            <p:spPr>
              <a:xfrm>
                <a:off x="4818301" y="3225690"/>
                <a:ext cx="1655661" cy="2633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4818301" y="3225691"/>
                <a:ext cx="453440" cy="25819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39" name="Rechteck 38"/>
            <p:cNvSpPr/>
            <p:nvPr/>
          </p:nvSpPr>
          <p:spPr>
            <a:xfrm>
              <a:off x="4802263" y="3704300"/>
              <a:ext cx="1687735" cy="2110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t" anchorCtr="0"/>
            <a:lstStyle/>
            <a:p>
              <a:pPr>
                <a:spcAft>
                  <a:spcPts val="600"/>
                </a:spcAft>
              </a:pP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Percentuale di aziende che utilizzano metriche ESG nel loro  </a:t>
              </a:r>
              <a:r>
                <a:rPr lang="en-GB" sz="1400" b="1" dirty="0">
                  <a:solidFill>
                    <a:srgbClr val="00B050"/>
                  </a:solidFill>
                </a:rPr>
                <a:t>Long Term Incentive Plan</a:t>
              </a:r>
              <a:endParaRPr lang="it-IT" sz="1400" b="1" spc="-300" dirty="0">
                <a:solidFill>
                  <a:srgbClr val="00B05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A002ED-EC94-4130-8D34-6F4AE6358FCB}"/>
              </a:ext>
            </a:extLst>
          </p:cNvPr>
          <p:cNvSpPr txBox="1"/>
          <p:nvPr/>
        </p:nvSpPr>
        <p:spPr>
          <a:xfrm rot="1446992">
            <a:off x="6405955" y="672512"/>
            <a:ext cx="270178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EUROPEAN COMPANIES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28" name="Gerader Verbinder 10">
            <a:extLst>
              <a:ext uri="{FF2B5EF4-FFF2-40B4-BE49-F238E27FC236}">
                <a16:creationId xmlns:a16="http://schemas.microsoft.com/office/drawing/2014/main" id="{767C16E6-BE8B-4DA0-B264-655DBC62D9FF}"/>
              </a:ext>
            </a:extLst>
          </p:cNvPr>
          <p:cNvCxnSpPr/>
          <p:nvPr/>
        </p:nvCxnSpPr>
        <p:spPr>
          <a:xfrm>
            <a:off x="6731732" y="1488334"/>
            <a:ext cx="0" cy="4250290"/>
          </a:xfrm>
          <a:prstGeom prst="line">
            <a:avLst/>
          </a:prstGeom>
          <a:ln w="19050">
            <a:solidFill>
              <a:srgbClr val="B2B2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C0A2FF-57C9-4051-9F78-EBEFEE967052}"/>
              </a:ext>
            </a:extLst>
          </p:cNvPr>
          <p:cNvGrpSpPr/>
          <p:nvPr/>
        </p:nvGrpSpPr>
        <p:grpSpPr>
          <a:xfrm>
            <a:off x="6742636" y="1469539"/>
            <a:ext cx="2002308" cy="4298153"/>
            <a:chOff x="4644976" y="1516860"/>
            <a:chExt cx="2002308" cy="4298153"/>
          </a:xfrm>
        </p:grpSpPr>
        <p:sp>
          <p:nvSpPr>
            <p:cNvPr id="37" name="Rechteck 23">
              <a:extLst>
                <a:ext uri="{FF2B5EF4-FFF2-40B4-BE49-F238E27FC236}">
                  <a16:creationId xmlns:a16="http://schemas.microsoft.com/office/drawing/2014/main" id="{891FECD4-AE7B-4698-9D2E-6B11F06307E4}"/>
                </a:ext>
              </a:extLst>
            </p:cNvPr>
            <p:cNvSpPr/>
            <p:nvPr/>
          </p:nvSpPr>
          <p:spPr>
            <a:xfrm>
              <a:off x="4644976" y="1516860"/>
              <a:ext cx="2002308" cy="1699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7200" spc="-3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11%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A24F7C6-F8BC-4834-89BA-FAEF918F33B1}"/>
                </a:ext>
              </a:extLst>
            </p:cNvPr>
            <p:cNvGrpSpPr/>
            <p:nvPr/>
          </p:nvGrpSpPr>
          <p:grpSpPr>
            <a:xfrm>
              <a:off x="4818300" y="3225690"/>
              <a:ext cx="1655661" cy="263349"/>
              <a:chOff x="4818301" y="3225690"/>
              <a:chExt cx="1655661" cy="263349"/>
            </a:xfrm>
          </p:grpSpPr>
          <p:sp>
            <p:nvSpPr>
              <p:cNvPr id="42" name="Rechteck 30">
                <a:extLst>
                  <a:ext uri="{FF2B5EF4-FFF2-40B4-BE49-F238E27FC236}">
                    <a16:creationId xmlns:a16="http://schemas.microsoft.com/office/drawing/2014/main" id="{69685146-200F-425A-8BF9-AAD76E136F03}"/>
                  </a:ext>
                </a:extLst>
              </p:cNvPr>
              <p:cNvSpPr/>
              <p:nvPr/>
            </p:nvSpPr>
            <p:spPr>
              <a:xfrm>
                <a:off x="4818301" y="3225690"/>
                <a:ext cx="1655661" cy="2633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" name="Rechteck 34">
                <a:extLst>
                  <a:ext uri="{FF2B5EF4-FFF2-40B4-BE49-F238E27FC236}">
                    <a16:creationId xmlns:a16="http://schemas.microsoft.com/office/drawing/2014/main" id="{1B941A1F-8B8E-43E0-AC05-C0C2CC802B49}"/>
                  </a:ext>
                </a:extLst>
              </p:cNvPr>
              <p:cNvSpPr/>
              <p:nvPr/>
            </p:nvSpPr>
            <p:spPr>
              <a:xfrm>
                <a:off x="4818302" y="3225690"/>
                <a:ext cx="289910" cy="26334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1" name="Rechteck 38">
              <a:extLst>
                <a:ext uri="{FF2B5EF4-FFF2-40B4-BE49-F238E27FC236}">
                  <a16:creationId xmlns:a16="http://schemas.microsoft.com/office/drawing/2014/main" id="{41C5A39D-103E-4B84-B6D6-F3D54AF77DE5}"/>
                </a:ext>
              </a:extLst>
            </p:cNvPr>
            <p:cNvSpPr/>
            <p:nvPr/>
          </p:nvSpPr>
          <p:spPr>
            <a:xfrm>
              <a:off x="4802263" y="3704300"/>
              <a:ext cx="1687735" cy="2110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t" anchorCtr="0"/>
            <a:lstStyle/>
            <a:p>
              <a:pPr>
                <a:spcAft>
                  <a:spcPts val="600"/>
                </a:spcAft>
              </a:pP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Percentuale di aziende che utilizzano metriche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 ESG </a:t>
              </a:r>
              <a:r>
                <a:rPr lang="it-IT" sz="1400" b="1" dirty="0">
                  <a:solidFill>
                    <a:schemeClr val="accent2"/>
                  </a:solidFill>
                </a:rPr>
                <a:t>sia</a:t>
              </a:r>
              <a:r>
                <a:rPr lang="en-US" sz="1400" b="1" dirty="0">
                  <a:solidFill>
                    <a:schemeClr val="accent2"/>
                  </a:solidFill>
                </a:rPr>
                <a:t> nell </a:t>
              </a:r>
              <a:r>
                <a:rPr lang="en-GB" sz="1400" b="1" dirty="0">
                  <a:solidFill>
                    <a:schemeClr val="accent2"/>
                  </a:solidFill>
                </a:rPr>
                <a:t>Short Term Incentive </a:t>
              </a:r>
              <a:r>
                <a:rPr lang="it-IT" sz="1400" b="1" u="sng" dirty="0">
                  <a:solidFill>
                    <a:schemeClr val="accent2"/>
                  </a:solidFill>
                </a:rPr>
                <a:t>sia</a:t>
              </a:r>
              <a:r>
                <a:rPr lang="en-GB" sz="1400" b="1" dirty="0">
                  <a:solidFill>
                    <a:schemeClr val="accent2"/>
                  </a:solidFill>
                </a:rPr>
                <a:t> </a:t>
              </a:r>
              <a:r>
                <a:rPr lang="it-IT" sz="1400" b="1" dirty="0">
                  <a:solidFill>
                    <a:schemeClr val="accent2"/>
                  </a:solidFill>
                </a:rPr>
                <a:t>nel</a:t>
              </a:r>
              <a:r>
                <a:rPr lang="en-GB" sz="1400" b="1" dirty="0">
                  <a:solidFill>
                    <a:schemeClr val="accent2"/>
                  </a:solidFill>
                </a:rPr>
                <a:t> Long Term Incentive Plan</a:t>
              </a:r>
              <a:endParaRPr lang="it-IT" sz="14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endParaRPr lang="it-IT" sz="14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EAB8F6F-02A9-44CE-B5AE-60634C645102}"/>
              </a:ext>
            </a:extLst>
          </p:cNvPr>
          <p:cNvSpPr txBox="1">
            <a:spLocks/>
          </p:cNvSpPr>
          <p:nvPr/>
        </p:nvSpPr>
        <p:spPr>
          <a:xfrm>
            <a:off x="348342" y="5930774"/>
            <a:ext cx="8255000" cy="6167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it-IT" sz="1200" b="0" i="1" kern="0" dirty="0">
                <a:cs typeface="Arial"/>
              </a:rPr>
              <a:t>(*) Francia - Germania – Olanda – Spagna – UK - Svizzera </a:t>
            </a:r>
            <a:endParaRPr lang="en-GB" sz="1200" i="1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16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777"/>
          </a:xfrm>
        </p:spPr>
        <p:txBody>
          <a:bodyPr/>
          <a:lstStyle/>
          <a:p>
            <a:r>
              <a:rPr lang="it-IT" dirty="0"/>
              <a:t>Aziende Ftse Mib Italia e Small-</a:t>
            </a:r>
            <a:r>
              <a:rPr lang="it-IT" dirty="0" err="1"/>
              <a:t>Mid</a:t>
            </a:r>
            <a:r>
              <a:rPr lang="it-IT" dirty="0"/>
              <a:t> Cap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/>
          <a:p>
            <a:r>
              <a:rPr lang="en-US" noProof="1"/>
              <a:t>Percentuale di aziende che utilizzano metriche ESG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6898" y="840147"/>
            <a:ext cx="2002308" cy="3793298"/>
            <a:chOff x="213910" y="1538289"/>
            <a:chExt cx="2002308" cy="3793298"/>
          </a:xfrm>
        </p:grpSpPr>
        <p:sp>
          <p:nvSpPr>
            <p:cNvPr id="29" name="Rechteck 28"/>
            <p:cNvSpPr/>
            <p:nvPr/>
          </p:nvSpPr>
          <p:spPr>
            <a:xfrm>
              <a:off x="364093" y="3220874"/>
              <a:ext cx="1687735" cy="2110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t" anchorCtr="0"/>
            <a:lstStyle/>
            <a:p>
              <a:pPr>
                <a:spcAft>
                  <a:spcPts val="600"/>
                </a:spcAft>
              </a:pP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Percentuale di aziende che utilizzano metriche ESG nei loro sistemi di incentivazione </a:t>
              </a:r>
              <a:r>
                <a:rPr lang="en-US" sz="1400" b="1" dirty="0">
                  <a:solidFill>
                    <a:schemeClr val="accent1"/>
                  </a:solidFill>
                  <a:latin typeface="Arial" panose="020B0604020202020204" pitchFamily="34" charset="0"/>
                </a:rPr>
                <a:t>(Short Term Incentive o Long Term incentive o </a:t>
              </a:r>
              <a:r>
                <a:rPr lang="it-IT" sz="1400" b="1" dirty="0">
                  <a:solidFill>
                    <a:schemeClr val="accent1"/>
                  </a:solidFill>
                  <a:latin typeface="Arial" panose="020B0604020202020204" pitchFamily="34" charset="0"/>
                </a:rPr>
                <a:t>ambedue)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213910" y="1538289"/>
              <a:ext cx="2002308" cy="1699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7200" spc="-3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85%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7234" y="2937459"/>
              <a:ext cx="1655661" cy="263349"/>
              <a:chOff x="416627" y="2937459"/>
              <a:chExt cx="1655661" cy="263349"/>
            </a:xfrm>
          </p:grpSpPr>
          <p:sp>
            <p:nvSpPr>
              <p:cNvPr id="5" name="Rechteck 4"/>
              <p:cNvSpPr/>
              <p:nvPr/>
            </p:nvSpPr>
            <p:spPr>
              <a:xfrm>
                <a:off x="416627" y="2937459"/>
                <a:ext cx="1655661" cy="2633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416627" y="2937459"/>
                <a:ext cx="1498374" cy="26334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cxnSp>
        <p:nvCxnSpPr>
          <p:cNvPr id="11" name="Gerader Verbinder 10"/>
          <p:cNvCxnSpPr/>
          <p:nvPr/>
        </p:nvCxnSpPr>
        <p:spPr>
          <a:xfrm>
            <a:off x="4760475" y="1249796"/>
            <a:ext cx="0" cy="4860000"/>
          </a:xfrm>
          <a:prstGeom prst="line">
            <a:avLst/>
          </a:prstGeom>
          <a:ln w="19050">
            <a:solidFill>
              <a:srgbClr val="B2B2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/>
          <p:nvPr/>
        </p:nvCxnSpPr>
        <p:spPr>
          <a:xfrm>
            <a:off x="2529832" y="1249796"/>
            <a:ext cx="0" cy="4860000"/>
          </a:xfrm>
          <a:prstGeom prst="line">
            <a:avLst/>
          </a:prstGeom>
          <a:ln w="19050">
            <a:solidFill>
              <a:srgbClr val="B2B2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638153" y="840147"/>
            <a:ext cx="2002308" cy="3768384"/>
            <a:chOff x="2429443" y="1538289"/>
            <a:chExt cx="2002308" cy="3768384"/>
          </a:xfrm>
        </p:grpSpPr>
        <p:sp>
          <p:nvSpPr>
            <p:cNvPr id="23" name="Rechteck 22"/>
            <p:cNvSpPr/>
            <p:nvPr/>
          </p:nvSpPr>
          <p:spPr>
            <a:xfrm>
              <a:off x="2429443" y="1538289"/>
              <a:ext cx="2002308" cy="1699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7200" spc="-300" dirty="0">
                  <a:solidFill>
                    <a:schemeClr val="accent3"/>
                  </a:solidFill>
                  <a:latin typeface="Arial" panose="020B0604020202020204" pitchFamily="34" charset="0"/>
                </a:rPr>
                <a:t>82%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02767" y="2917580"/>
              <a:ext cx="1655661" cy="263349"/>
              <a:chOff x="2597198" y="2917580"/>
              <a:chExt cx="1655661" cy="263349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2597198" y="2917580"/>
                <a:ext cx="1655661" cy="2633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2597199" y="2917581"/>
                <a:ext cx="1440000" cy="2633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38" name="Rechteck 37"/>
            <p:cNvSpPr/>
            <p:nvPr/>
          </p:nvSpPr>
          <p:spPr>
            <a:xfrm>
              <a:off x="2606608" y="3195960"/>
              <a:ext cx="1687735" cy="2110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t" anchorCtr="0"/>
            <a:lstStyle/>
            <a:p>
              <a:pPr>
                <a:spcAft>
                  <a:spcPts val="600"/>
                </a:spcAft>
              </a:pP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Percentuale di aziende che utilizzano metriche ESG nel loro </a:t>
              </a:r>
              <a:r>
                <a:rPr lang="en-GB" sz="1400" b="1" dirty="0">
                  <a:solidFill>
                    <a:srgbClr val="00B0F0"/>
                  </a:solidFill>
                </a:rPr>
                <a:t>Short Term Incentive Plan</a:t>
              </a:r>
              <a:endParaRPr lang="it-IT" sz="1400" b="1" dirty="0">
                <a:solidFill>
                  <a:srgbClr val="00B0F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60599" y="818718"/>
            <a:ext cx="2002308" cy="3778868"/>
            <a:chOff x="4644976" y="1516860"/>
            <a:chExt cx="2002308" cy="3778868"/>
          </a:xfrm>
        </p:grpSpPr>
        <p:sp>
          <p:nvSpPr>
            <p:cNvPr id="24" name="Rechteck 23"/>
            <p:cNvSpPr/>
            <p:nvPr/>
          </p:nvSpPr>
          <p:spPr>
            <a:xfrm>
              <a:off x="4644976" y="1516860"/>
              <a:ext cx="2002308" cy="1699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7200" spc="-300" dirty="0">
                  <a:solidFill>
                    <a:schemeClr val="accent5"/>
                  </a:solidFill>
                  <a:latin typeface="Arial" panose="020B0604020202020204" pitchFamily="34" charset="0"/>
                </a:rPr>
                <a:t>41%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818300" y="2917580"/>
              <a:ext cx="1655661" cy="263349"/>
              <a:chOff x="4818301" y="2917580"/>
              <a:chExt cx="1655661" cy="263349"/>
            </a:xfrm>
          </p:grpSpPr>
          <p:sp>
            <p:nvSpPr>
              <p:cNvPr id="31" name="Rechteck 30"/>
              <p:cNvSpPr/>
              <p:nvPr/>
            </p:nvSpPr>
            <p:spPr>
              <a:xfrm>
                <a:off x="4818301" y="2917580"/>
                <a:ext cx="1655661" cy="2633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4818301" y="2917580"/>
                <a:ext cx="770540" cy="26334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39" name="Rechteck 38"/>
            <p:cNvSpPr/>
            <p:nvPr/>
          </p:nvSpPr>
          <p:spPr>
            <a:xfrm>
              <a:off x="4815592" y="3185015"/>
              <a:ext cx="1687735" cy="2110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t" anchorCtr="0"/>
            <a:lstStyle/>
            <a:p>
              <a:pPr>
                <a:spcAft>
                  <a:spcPts val="600"/>
                </a:spcAft>
              </a:pP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Percentuale di aziende che utilizzano metriche ESG nel loro  </a:t>
              </a:r>
              <a:r>
                <a:rPr lang="en-GB" sz="1400" b="1" dirty="0">
                  <a:solidFill>
                    <a:srgbClr val="00B050"/>
                  </a:solidFill>
                </a:rPr>
                <a:t>Long Term Incentive Plan</a:t>
              </a:r>
              <a:endParaRPr lang="it-IT" sz="1400" b="1" spc="-300" dirty="0">
                <a:solidFill>
                  <a:srgbClr val="00B05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A002ED-EC94-4130-8D34-6F4AE6358FCB}"/>
              </a:ext>
            </a:extLst>
          </p:cNvPr>
          <p:cNvSpPr txBox="1"/>
          <p:nvPr/>
        </p:nvSpPr>
        <p:spPr>
          <a:xfrm rot="16200000">
            <a:off x="-1199812" y="2728483"/>
            <a:ext cx="3155998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noProof="1">
                <a:solidFill>
                  <a:schemeClr val="bg1"/>
                </a:solidFill>
              </a:rPr>
              <a:t>FTSE MIB ITALIA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28" name="Gerader Verbinder 10">
            <a:extLst>
              <a:ext uri="{FF2B5EF4-FFF2-40B4-BE49-F238E27FC236}">
                <a16:creationId xmlns:a16="http://schemas.microsoft.com/office/drawing/2014/main" id="{767C16E6-BE8B-4DA0-B264-655DBC62D9FF}"/>
              </a:ext>
            </a:extLst>
          </p:cNvPr>
          <p:cNvCxnSpPr/>
          <p:nvPr/>
        </p:nvCxnSpPr>
        <p:spPr>
          <a:xfrm>
            <a:off x="6960335" y="1249796"/>
            <a:ext cx="0" cy="4860000"/>
          </a:xfrm>
          <a:prstGeom prst="line">
            <a:avLst/>
          </a:prstGeom>
          <a:ln w="19050">
            <a:solidFill>
              <a:srgbClr val="B2B2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6024619-43FF-4294-8B04-F732F250E05E}"/>
              </a:ext>
            </a:extLst>
          </p:cNvPr>
          <p:cNvGrpSpPr/>
          <p:nvPr/>
        </p:nvGrpSpPr>
        <p:grpSpPr>
          <a:xfrm>
            <a:off x="6971233" y="784493"/>
            <a:ext cx="2002308" cy="3794660"/>
            <a:chOff x="4644976" y="1516860"/>
            <a:chExt cx="2002308" cy="3794660"/>
          </a:xfrm>
        </p:grpSpPr>
        <p:sp>
          <p:nvSpPr>
            <p:cNvPr id="46" name="Rechteck 23">
              <a:extLst>
                <a:ext uri="{FF2B5EF4-FFF2-40B4-BE49-F238E27FC236}">
                  <a16:creationId xmlns:a16="http://schemas.microsoft.com/office/drawing/2014/main" id="{E4B89E0E-A630-466D-825B-C7A17EAD28E8}"/>
                </a:ext>
              </a:extLst>
            </p:cNvPr>
            <p:cNvSpPr/>
            <p:nvPr/>
          </p:nvSpPr>
          <p:spPr>
            <a:xfrm>
              <a:off x="4644976" y="1516860"/>
              <a:ext cx="2002308" cy="1699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800"/>
                </a:spcAft>
              </a:pPr>
              <a:r>
                <a:rPr lang="en-US" sz="7200" spc="-3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38%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C721D61-DF37-465D-8674-00514F110B25}"/>
                </a:ext>
              </a:extLst>
            </p:cNvPr>
            <p:cNvGrpSpPr/>
            <p:nvPr/>
          </p:nvGrpSpPr>
          <p:grpSpPr>
            <a:xfrm>
              <a:off x="4818300" y="2947398"/>
              <a:ext cx="1655661" cy="263349"/>
              <a:chOff x="4818301" y="2947398"/>
              <a:chExt cx="1655661" cy="263349"/>
            </a:xfrm>
          </p:grpSpPr>
          <p:sp>
            <p:nvSpPr>
              <p:cNvPr id="49" name="Rechteck 30">
                <a:extLst>
                  <a:ext uri="{FF2B5EF4-FFF2-40B4-BE49-F238E27FC236}">
                    <a16:creationId xmlns:a16="http://schemas.microsoft.com/office/drawing/2014/main" id="{A24F95A9-289A-4497-B8D2-3763444E4E70}"/>
                  </a:ext>
                </a:extLst>
              </p:cNvPr>
              <p:cNvSpPr/>
              <p:nvPr/>
            </p:nvSpPr>
            <p:spPr>
              <a:xfrm>
                <a:off x="4818301" y="2947398"/>
                <a:ext cx="1655661" cy="2633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0" name="Rechteck 34">
                <a:extLst>
                  <a:ext uri="{FF2B5EF4-FFF2-40B4-BE49-F238E27FC236}">
                    <a16:creationId xmlns:a16="http://schemas.microsoft.com/office/drawing/2014/main" id="{485E1F57-E182-4DCD-BD83-81FE5634A278}"/>
                  </a:ext>
                </a:extLst>
              </p:cNvPr>
              <p:cNvSpPr/>
              <p:nvPr/>
            </p:nvSpPr>
            <p:spPr>
              <a:xfrm>
                <a:off x="4818301" y="2947398"/>
                <a:ext cx="720000" cy="26334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8" name="Rechteck 38">
              <a:extLst>
                <a:ext uri="{FF2B5EF4-FFF2-40B4-BE49-F238E27FC236}">
                  <a16:creationId xmlns:a16="http://schemas.microsoft.com/office/drawing/2014/main" id="{F91F372F-3671-4409-9281-0E57DB9F6493}"/>
                </a:ext>
              </a:extLst>
            </p:cNvPr>
            <p:cNvSpPr/>
            <p:nvPr/>
          </p:nvSpPr>
          <p:spPr>
            <a:xfrm>
              <a:off x="4834197" y="3200807"/>
              <a:ext cx="1687735" cy="2110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t" anchorCtr="0"/>
            <a:lstStyle/>
            <a:p>
              <a:pPr>
                <a:spcAft>
                  <a:spcPts val="600"/>
                </a:spcAft>
              </a:pPr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Percentuale di aziende che utilizzano metriche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 ESG </a:t>
              </a:r>
              <a:r>
                <a:rPr lang="it-IT" sz="1400" b="1" dirty="0">
                  <a:solidFill>
                    <a:schemeClr val="accent2"/>
                  </a:solidFill>
                </a:rPr>
                <a:t>sia</a:t>
              </a:r>
              <a:r>
                <a:rPr lang="en-US" sz="1400" b="1" dirty="0">
                  <a:solidFill>
                    <a:schemeClr val="accent2"/>
                  </a:solidFill>
                </a:rPr>
                <a:t> nell </a:t>
              </a:r>
              <a:r>
                <a:rPr lang="en-GB" sz="1400" b="1" dirty="0">
                  <a:solidFill>
                    <a:schemeClr val="accent2"/>
                  </a:solidFill>
                </a:rPr>
                <a:t>Short Term Incentive </a:t>
              </a:r>
              <a:r>
                <a:rPr lang="it-IT" sz="1400" b="1" u="sng" dirty="0">
                  <a:solidFill>
                    <a:schemeClr val="accent2"/>
                  </a:solidFill>
                </a:rPr>
                <a:t>sia</a:t>
              </a:r>
              <a:r>
                <a:rPr lang="en-GB" sz="1400" b="1" dirty="0">
                  <a:solidFill>
                    <a:schemeClr val="accent2"/>
                  </a:solidFill>
                </a:rPr>
                <a:t> </a:t>
              </a:r>
              <a:r>
                <a:rPr lang="it-IT" sz="1400" b="1" dirty="0">
                  <a:solidFill>
                    <a:schemeClr val="accent2"/>
                  </a:solidFill>
                </a:rPr>
                <a:t>nel</a:t>
              </a:r>
              <a:r>
                <a:rPr lang="en-GB" sz="1400" b="1" dirty="0">
                  <a:solidFill>
                    <a:schemeClr val="accent2"/>
                  </a:solidFill>
                </a:rPr>
                <a:t> Long Term Incentive Plan</a:t>
              </a:r>
              <a:endParaRPr lang="it-IT" sz="14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6" name="Rechteck 21">
            <a:extLst>
              <a:ext uri="{FF2B5EF4-FFF2-40B4-BE49-F238E27FC236}">
                <a16:creationId xmlns:a16="http://schemas.microsoft.com/office/drawing/2014/main" id="{7E358D6A-F5EB-4745-8043-2D6E6967D438}"/>
              </a:ext>
            </a:extLst>
          </p:cNvPr>
          <p:cNvSpPr/>
          <p:nvPr/>
        </p:nvSpPr>
        <p:spPr>
          <a:xfrm>
            <a:off x="506898" y="4488303"/>
            <a:ext cx="2002308" cy="169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800"/>
              </a:spcAft>
            </a:pPr>
            <a:r>
              <a:rPr lang="en-US" sz="7200" spc="-300" dirty="0">
                <a:solidFill>
                  <a:schemeClr val="accent1"/>
                </a:solidFill>
                <a:latin typeface="Arial" panose="020B0604020202020204" pitchFamily="34" charset="0"/>
              </a:rPr>
              <a:t>20%</a:t>
            </a:r>
          </a:p>
        </p:txBody>
      </p:sp>
      <p:sp>
        <p:nvSpPr>
          <p:cNvPr id="37" name="Rechteck 22">
            <a:extLst>
              <a:ext uri="{FF2B5EF4-FFF2-40B4-BE49-F238E27FC236}">
                <a16:creationId xmlns:a16="http://schemas.microsoft.com/office/drawing/2014/main" id="{06D0E1B1-5BEC-4BBB-B13B-64C06D70A16F}"/>
              </a:ext>
            </a:extLst>
          </p:cNvPr>
          <p:cNvSpPr/>
          <p:nvPr/>
        </p:nvSpPr>
        <p:spPr>
          <a:xfrm>
            <a:off x="2638153" y="4488303"/>
            <a:ext cx="2002308" cy="169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800"/>
              </a:spcAft>
            </a:pPr>
            <a:r>
              <a:rPr lang="en-US" sz="7200" spc="-300" dirty="0">
                <a:solidFill>
                  <a:schemeClr val="accent3"/>
                </a:solidFill>
                <a:latin typeface="Arial" panose="020B0604020202020204" pitchFamily="34" charset="0"/>
              </a:rPr>
              <a:t>18%</a:t>
            </a:r>
          </a:p>
        </p:txBody>
      </p:sp>
      <p:sp>
        <p:nvSpPr>
          <p:cNvPr id="40" name="Rechteck 23">
            <a:extLst>
              <a:ext uri="{FF2B5EF4-FFF2-40B4-BE49-F238E27FC236}">
                <a16:creationId xmlns:a16="http://schemas.microsoft.com/office/drawing/2014/main" id="{04D3004C-9DF6-4234-924B-7A7F8495263F}"/>
              </a:ext>
            </a:extLst>
          </p:cNvPr>
          <p:cNvSpPr/>
          <p:nvPr/>
        </p:nvSpPr>
        <p:spPr>
          <a:xfrm>
            <a:off x="4860599" y="4466874"/>
            <a:ext cx="2002308" cy="169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800"/>
              </a:spcAft>
            </a:pPr>
            <a:r>
              <a:rPr lang="en-US" sz="7200" spc="-300" dirty="0">
                <a:solidFill>
                  <a:schemeClr val="accent5"/>
                </a:solidFill>
                <a:latin typeface="Arial" panose="020B0604020202020204" pitchFamily="34" charset="0"/>
              </a:rPr>
              <a:t>11%</a:t>
            </a:r>
          </a:p>
        </p:txBody>
      </p:sp>
      <p:sp>
        <p:nvSpPr>
          <p:cNvPr id="41" name="Rechteck 23">
            <a:extLst>
              <a:ext uri="{FF2B5EF4-FFF2-40B4-BE49-F238E27FC236}">
                <a16:creationId xmlns:a16="http://schemas.microsoft.com/office/drawing/2014/main" id="{BE2EC484-7194-408F-A909-55929C92B591}"/>
              </a:ext>
            </a:extLst>
          </p:cNvPr>
          <p:cNvSpPr/>
          <p:nvPr/>
        </p:nvSpPr>
        <p:spPr>
          <a:xfrm>
            <a:off x="6971233" y="4432649"/>
            <a:ext cx="2002308" cy="169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800"/>
              </a:spcAft>
            </a:pPr>
            <a:r>
              <a:rPr lang="en-US" sz="7200" spc="-300" dirty="0">
                <a:solidFill>
                  <a:schemeClr val="accent2"/>
                </a:solidFill>
                <a:latin typeface="Arial" panose="020B0604020202020204" pitchFamily="34" charset="0"/>
              </a:rPr>
              <a:t>9%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592F6C-7B7A-4493-A74A-0FBDFCA3EDF5}"/>
              </a:ext>
            </a:extLst>
          </p:cNvPr>
          <p:cNvSpPr txBox="1"/>
          <p:nvPr/>
        </p:nvSpPr>
        <p:spPr>
          <a:xfrm rot="16200000">
            <a:off x="-404224" y="5246472"/>
            <a:ext cx="1580859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noProof="1">
                <a:solidFill>
                  <a:schemeClr val="bg1"/>
                </a:solidFill>
              </a:rPr>
              <a:t>SMALL  MID CAP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1F71AA-82B1-4E62-8158-A6A7CDBAF028}"/>
              </a:ext>
            </a:extLst>
          </p:cNvPr>
          <p:cNvCxnSpPr/>
          <p:nvPr/>
        </p:nvCxnSpPr>
        <p:spPr>
          <a:xfrm>
            <a:off x="477077" y="4509580"/>
            <a:ext cx="828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2209AA9-ECB2-4DDF-B82F-03198C5F4A70}"/>
              </a:ext>
            </a:extLst>
          </p:cNvPr>
          <p:cNvSpPr txBox="1"/>
          <p:nvPr/>
        </p:nvSpPr>
        <p:spPr>
          <a:xfrm rot="1446992">
            <a:off x="6405955" y="672512"/>
            <a:ext cx="270178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ITALIAN COMPANIES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3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>
          <a:xfrm>
            <a:off x="348342" y="1492352"/>
            <a:ext cx="8206749" cy="4232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Rechteck 58"/>
          <p:cNvSpPr/>
          <p:nvPr/>
        </p:nvSpPr>
        <p:spPr>
          <a:xfrm>
            <a:off x="660394" y="3466088"/>
            <a:ext cx="3643724" cy="2051481"/>
          </a:xfrm>
          <a:prstGeom prst="rect">
            <a:avLst/>
          </a:prstGeom>
          <a:solidFill>
            <a:srgbClr val="C8D7D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r>
              <a:rPr lang="it-IT" dirty="0">
                <a:solidFill>
                  <a:schemeClr val="tx1"/>
                </a:solidFill>
              </a:rPr>
              <a:t>Peso degli indicatori </a:t>
            </a:r>
            <a:r>
              <a:rPr lang="it-IT" b="1" dirty="0">
                <a:solidFill>
                  <a:srgbClr val="00B0F0"/>
                </a:solidFill>
              </a:rPr>
              <a:t>ESG nella opportunità totale di bonus degli </a:t>
            </a:r>
            <a:r>
              <a:rPr lang="en-GB" b="1" dirty="0">
                <a:solidFill>
                  <a:srgbClr val="00B0F0"/>
                </a:solidFill>
              </a:rPr>
              <a:t>Short Term Incentive Plan</a:t>
            </a:r>
            <a:endParaRPr lang="en-GB" sz="14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592357" y="3412131"/>
            <a:ext cx="3643724" cy="2113300"/>
          </a:xfrm>
          <a:prstGeom prst="rect">
            <a:avLst/>
          </a:prstGeom>
          <a:solidFill>
            <a:srgbClr val="C8D7D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r>
              <a:rPr lang="it-IT" dirty="0">
                <a:solidFill>
                  <a:schemeClr val="tx1"/>
                </a:solidFill>
              </a:rPr>
              <a:t>Peso degli indicatori </a:t>
            </a:r>
            <a:r>
              <a:rPr lang="it-IT" b="1" dirty="0">
                <a:solidFill>
                  <a:srgbClr val="00B050"/>
                </a:solidFill>
              </a:rPr>
              <a:t>ESG nella opportunità di premio totale dei </a:t>
            </a:r>
            <a:r>
              <a:rPr lang="en-GB" b="1" dirty="0">
                <a:solidFill>
                  <a:srgbClr val="00B050"/>
                </a:solidFill>
              </a:rPr>
              <a:t>Long-term Incentive Plan</a:t>
            </a:r>
            <a:endParaRPr lang="en-GB" sz="14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0392" y="2015973"/>
            <a:ext cx="3643725" cy="1695655"/>
            <a:chOff x="4733937" y="1626850"/>
            <a:chExt cx="1836000" cy="1746752"/>
          </a:xfrm>
          <a:solidFill>
            <a:srgbClr val="00B0F0"/>
          </a:solidFill>
        </p:grpSpPr>
        <p:sp>
          <p:nvSpPr>
            <p:cNvPr id="61" name="Rechteck 60"/>
            <p:cNvSpPr/>
            <p:nvPr/>
          </p:nvSpPr>
          <p:spPr>
            <a:xfrm>
              <a:off x="4733937" y="1626850"/>
              <a:ext cx="1836000" cy="149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latin typeface="Arial" panose="020B0604020202020204" pitchFamily="34" charset="0"/>
              </a:endParaRPr>
            </a:p>
          </p:txBody>
        </p:sp>
        <p:sp>
          <p:nvSpPr>
            <p:cNvPr id="41" name="Gleichschenkliges Dreieck 53"/>
            <p:cNvSpPr/>
            <p:nvPr/>
          </p:nvSpPr>
          <p:spPr>
            <a:xfrm rot="10800000">
              <a:off x="5388966" y="3100050"/>
              <a:ext cx="525942" cy="2735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92357" y="2000643"/>
            <a:ext cx="3643724" cy="1746752"/>
            <a:chOff x="6708568" y="1626850"/>
            <a:chExt cx="1854000" cy="1746752"/>
          </a:xfrm>
          <a:solidFill>
            <a:srgbClr val="00B050"/>
          </a:solidFill>
        </p:grpSpPr>
        <p:sp>
          <p:nvSpPr>
            <p:cNvPr id="29" name="Rechteck 28"/>
            <p:cNvSpPr/>
            <p:nvPr/>
          </p:nvSpPr>
          <p:spPr>
            <a:xfrm>
              <a:off x="6708568" y="1626850"/>
              <a:ext cx="1854000" cy="149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latin typeface="Arial" panose="020B0604020202020204" pitchFamily="34" charset="0"/>
              </a:endParaRPr>
            </a:p>
          </p:txBody>
        </p:sp>
        <p:sp>
          <p:nvSpPr>
            <p:cNvPr id="43" name="Gleichschenkliges Dreieck 53"/>
            <p:cNvSpPr/>
            <p:nvPr/>
          </p:nvSpPr>
          <p:spPr>
            <a:xfrm rot="10800000">
              <a:off x="7372597" y="3100050"/>
              <a:ext cx="525942" cy="2735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00" dirty="0"/>
            </a:p>
          </p:txBody>
        </p:sp>
      </p:grpSp>
      <p:sp>
        <p:nvSpPr>
          <p:cNvPr id="95" name="Titel 18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192" cy="30265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dirty="0"/>
              <a:t>Aziende europee</a:t>
            </a:r>
            <a:endParaRPr lang="en-US" i="1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48342" y="919698"/>
            <a:ext cx="8229600" cy="276999"/>
          </a:xfrm>
        </p:spPr>
        <p:txBody>
          <a:bodyPr/>
          <a:lstStyle/>
          <a:p>
            <a:r>
              <a:rPr lang="it-IT" dirty="0"/>
              <a:t>Peso indicatori ESG nelle </a:t>
            </a:r>
            <a:r>
              <a:rPr lang="it-IT" i="1" dirty="0"/>
              <a:t>scorecard </a:t>
            </a:r>
            <a:r>
              <a:rPr lang="it-IT" dirty="0"/>
              <a:t>sul totale </a:t>
            </a:r>
            <a:r>
              <a:rPr lang="it-IT" i="1" dirty="0"/>
              <a:t>bonus </a:t>
            </a:r>
            <a:r>
              <a:rPr lang="it-IT" i="1" dirty="0" err="1"/>
              <a:t>opportunity</a:t>
            </a:r>
            <a:endParaRPr lang="en-US" noProof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3" name="Textfeld 62"/>
          <p:cNvSpPr txBox="1"/>
          <p:nvPr/>
        </p:nvSpPr>
        <p:spPr>
          <a:xfrm>
            <a:off x="1525009" y="2090450"/>
            <a:ext cx="1854000" cy="101566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de-DE" sz="6600" dirty="0">
                <a:solidFill>
                  <a:srgbClr val="FFFFFF"/>
                </a:solidFill>
                <a:latin typeface="Arial" panose="020B0604020202020204" pitchFamily="34" charset="0"/>
              </a:rPr>
              <a:t>19</a:t>
            </a:r>
            <a:r>
              <a:rPr lang="de-DE" sz="4000" dirty="0">
                <a:solidFill>
                  <a:srgbClr val="FFFFFF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651991" y="2049389"/>
            <a:ext cx="3493611" cy="101566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de-DE" sz="6600" dirty="0">
                <a:solidFill>
                  <a:srgbClr val="FFFFFF"/>
                </a:solidFill>
                <a:latin typeface="Arial" panose="020B0604020202020204" pitchFamily="34" charset="0"/>
              </a:rPr>
              <a:t>13</a:t>
            </a:r>
            <a:r>
              <a:rPr lang="de-DE" sz="4000" dirty="0">
                <a:solidFill>
                  <a:srgbClr val="FFFFFF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F86F95-6FDE-49C5-8F1C-69D5A8316E4E}"/>
              </a:ext>
            </a:extLst>
          </p:cNvPr>
          <p:cNvSpPr txBox="1"/>
          <p:nvPr/>
        </p:nvSpPr>
        <p:spPr>
          <a:xfrm>
            <a:off x="635569" y="1591742"/>
            <a:ext cx="381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SHORT TERM INCENTIVE PLAN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589B3C0-2BA0-41E8-9EA0-56B313A8217F}"/>
              </a:ext>
            </a:extLst>
          </p:cNvPr>
          <p:cNvSpPr txBox="1"/>
          <p:nvPr/>
        </p:nvSpPr>
        <p:spPr>
          <a:xfrm>
            <a:off x="4680153" y="1591742"/>
            <a:ext cx="381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LONG TERM INCENTIVE PLAN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4556B067-1675-48E8-9B5A-5D13BA6DC613}"/>
              </a:ext>
            </a:extLst>
          </p:cNvPr>
          <p:cNvSpPr txBox="1"/>
          <p:nvPr/>
        </p:nvSpPr>
        <p:spPr>
          <a:xfrm rot="1446992">
            <a:off x="6405955" y="672512"/>
            <a:ext cx="270178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EUROPEAN COMPANIES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>
          <a:xfrm>
            <a:off x="348342" y="1492352"/>
            <a:ext cx="8206749" cy="4232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Rechteck 58"/>
          <p:cNvSpPr/>
          <p:nvPr/>
        </p:nvSpPr>
        <p:spPr>
          <a:xfrm>
            <a:off x="660394" y="3466088"/>
            <a:ext cx="3643724" cy="2051481"/>
          </a:xfrm>
          <a:prstGeom prst="rect">
            <a:avLst/>
          </a:prstGeom>
          <a:solidFill>
            <a:srgbClr val="C8D7D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r>
              <a:rPr lang="it-IT" dirty="0">
                <a:solidFill>
                  <a:schemeClr val="tx1"/>
                </a:solidFill>
              </a:rPr>
              <a:t>Peso degli indicatori </a:t>
            </a:r>
            <a:r>
              <a:rPr lang="it-IT" b="1" dirty="0">
                <a:solidFill>
                  <a:srgbClr val="00B0F0"/>
                </a:solidFill>
              </a:rPr>
              <a:t>ESG nella opportunità totale di bonus degli </a:t>
            </a:r>
            <a:r>
              <a:rPr lang="en-GB" b="1" dirty="0">
                <a:solidFill>
                  <a:srgbClr val="00B0F0"/>
                </a:solidFill>
              </a:rPr>
              <a:t>Short Term Incentive Plan</a:t>
            </a:r>
            <a:endParaRPr lang="en-GB" sz="14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592357" y="3412131"/>
            <a:ext cx="3643724" cy="2113300"/>
          </a:xfrm>
          <a:prstGeom prst="rect">
            <a:avLst/>
          </a:prstGeom>
          <a:solidFill>
            <a:srgbClr val="C8D7D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r>
              <a:rPr lang="it-IT" dirty="0">
                <a:solidFill>
                  <a:schemeClr val="tx1"/>
                </a:solidFill>
              </a:rPr>
              <a:t>Peso degli indicatori </a:t>
            </a:r>
            <a:r>
              <a:rPr lang="it-IT" b="1" dirty="0">
                <a:solidFill>
                  <a:srgbClr val="00B050"/>
                </a:solidFill>
              </a:rPr>
              <a:t>ESG nella opportunità di premio totale dei </a:t>
            </a:r>
            <a:r>
              <a:rPr lang="en-GB" b="1" dirty="0">
                <a:solidFill>
                  <a:srgbClr val="00B050"/>
                </a:solidFill>
              </a:rPr>
              <a:t>Long-term Incentive Plan</a:t>
            </a:r>
            <a:endParaRPr lang="en-GB" sz="14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0392" y="2015973"/>
            <a:ext cx="3643725" cy="1695655"/>
            <a:chOff x="4733937" y="1626850"/>
            <a:chExt cx="1836000" cy="1746752"/>
          </a:xfrm>
          <a:solidFill>
            <a:srgbClr val="00B0F0"/>
          </a:solidFill>
        </p:grpSpPr>
        <p:sp>
          <p:nvSpPr>
            <p:cNvPr id="61" name="Rechteck 60"/>
            <p:cNvSpPr/>
            <p:nvPr/>
          </p:nvSpPr>
          <p:spPr>
            <a:xfrm>
              <a:off x="4733937" y="1626850"/>
              <a:ext cx="1836000" cy="149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latin typeface="Arial" panose="020B0604020202020204" pitchFamily="34" charset="0"/>
              </a:endParaRPr>
            </a:p>
          </p:txBody>
        </p:sp>
        <p:sp>
          <p:nvSpPr>
            <p:cNvPr id="41" name="Gleichschenkliges Dreieck 53"/>
            <p:cNvSpPr/>
            <p:nvPr/>
          </p:nvSpPr>
          <p:spPr>
            <a:xfrm rot="10800000">
              <a:off x="5388966" y="3100050"/>
              <a:ext cx="525942" cy="2735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92357" y="2000643"/>
            <a:ext cx="3643724" cy="1746752"/>
            <a:chOff x="6708568" y="1626850"/>
            <a:chExt cx="1854000" cy="1746752"/>
          </a:xfrm>
          <a:solidFill>
            <a:srgbClr val="00B050"/>
          </a:solidFill>
        </p:grpSpPr>
        <p:sp>
          <p:nvSpPr>
            <p:cNvPr id="29" name="Rechteck 28"/>
            <p:cNvSpPr/>
            <p:nvPr/>
          </p:nvSpPr>
          <p:spPr>
            <a:xfrm>
              <a:off x="6708568" y="1626850"/>
              <a:ext cx="1854000" cy="149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latin typeface="Arial" panose="020B0604020202020204" pitchFamily="34" charset="0"/>
              </a:endParaRPr>
            </a:p>
          </p:txBody>
        </p:sp>
        <p:sp>
          <p:nvSpPr>
            <p:cNvPr id="43" name="Gleichschenkliges Dreieck 53"/>
            <p:cNvSpPr/>
            <p:nvPr/>
          </p:nvSpPr>
          <p:spPr>
            <a:xfrm rot="10800000">
              <a:off x="7372597" y="3100050"/>
              <a:ext cx="525942" cy="2735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00" dirty="0"/>
            </a:p>
          </p:txBody>
        </p:sp>
      </p:grpSp>
      <p:sp>
        <p:nvSpPr>
          <p:cNvPr id="95" name="Titel 18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192" cy="30265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dirty="0"/>
              <a:t>Aziende Ftse Mib Italia </a:t>
            </a:r>
            <a:endParaRPr lang="en-US" i="1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57200" y="875405"/>
            <a:ext cx="8229600" cy="276999"/>
          </a:xfrm>
        </p:spPr>
        <p:txBody>
          <a:bodyPr/>
          <a:lstStyle/>
          <a:p>
            <a:r>
              <a:rPr lang="it-IT" dirty="0"/>
              <a:t>Peso indicatori ESG nelle </a:t>
            </a:r>
            <a:r>
              <a:rPr lang="it-IT" i="1" dirty="0"/>
              <a:t>scorecard </a:t>
            </a:r>
            <a:r>
              <a:rPr lang="it-IT" dirty="0"/>
              <a:t>sul totale </a:t>
            </a:r>
            <a:r>
              <a:rPr lang="it-IT" i="1" dirty="0"/>
              <a:t>bonus </a:t>
            </a:r>
            <a:r>
              <a:rPr lang="it-IT" i="1" dirty="0" err="1"/>
              <a:t>opportunity</a:t>
            </a:r>
            <a:endParaRPr lang="en-US" noProof="1"/>
          </a:p>
          <a:p>
            <a:r>
              <a:rPr lang="en-US" noProof="1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3" name="Textfeld 62"/>
          <p:cNvSpPr txBox="1"/>
          <p:nvPr/>
        </p:nvSpPr>
        <p:spPr>
          <a:xfrm>
            <a:off x="1525009" y="2090450"/>
            <a:ext cx="1854000" cy="101566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de-DE" sz="6600" dirty="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  <a:r>
              <a:rPr lang="de-DE" sz="4000" dirty="0">
                <a:solidFill>
                  <a:srgbClr val="FFFFFF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651991" y="2049389"/>
            <a:ext cx="3493611" cy="101566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de-DE" sz="6600" dirty="0">
                <a:solidFill>
                  <a:srgbClr val="FFFFFF"/>
                </a:solidFill>
                <a:latin typeface="Arial" panose="020B0604020202020204" pitchFamily="34" charset="0"/>
              </a:rPr>
              <a:t>13</a:t>
            </a:r>
            <a:r>
              <a:rPr lang="de-DE" sz="4000" dirty="0">
                <a:solidFill>
                  <a:srgbClr val="FFFFFF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F86F95-6FDE-49C5-8F1C-69D5A8316E4E}"/>
              </a:ext>
            </a:extLst>
          </p:cNvPr>
          <p:cNvSpPr txBox="1"/>
          <p:nvPr/>
        </p:nvSpPr>
        <p:spPr>
          <a:xfrm>
            <a:off x="635569" y="1591742"/>
            <a:ext cx="381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SHORT TERM INCENTIVE PLAN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589B3C0-2BA0-41E8-9EA0-56B313A8217F}"/>
              </a:ext>
            </a:extLst>
          </p:cNvPr>
          <p:cNvSpPr txBox="1"/>
          <p:nvPr/>
        </p:nvSpPr>
        <p:spPr>
          <a:xfrm>
            <a:off x="4680153" y="1591742"/>
            <a:ext cx="381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LONG TERM INCENTIVE PLAN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4FD76F2-725D-4D5E-BB2C-D502E7115D2E}"/>
              </a:ext>
            </a:extLst>
          </p:cNvPr>
          <p:cNvSpPr txBox="1">
            <a:spLocks/>
          </p:cNvSpPr>
          <p:nvPr/>
        </p:nvSpPr>
        <p:spPr>
          <a:xfrm>
            <a:off x="348342" y="5930774"/>
            <a:ext cx="8255000" cy="6167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it-IT" sz="1200" b="0" i="1" kern="0" dirty="0">
                <a:cs typeface="Arial"/>
              </a:rPr>
              <a:t>Nota: Rispettivamente </a:t>
            </a:r>
            <a:r>
              <a:rPr lang="it-IT" sz="1200" i="1" kern="0" dirty="0">
                <a:cs typeface="Arial"/>
              </a:rPr>
              <a:t>18% (STI) e 10% (LTI) </a:t>
            </a:r>
            <a:r>
              <a:rPr lang="it-IT" sz="1200" b="0" i="1" kern="0" dirty="0">
                <a:cs typeface="Arial"/>
              </a:rPr>
              <a:t>per le </a:t>
            </a:r>
            <a:r>
              <a:rPr lang="en-GB" sz="1200" i="1" kern="0" dirty="0">
                <a:cs typeface="Arial"/>
              </a:rPr>
              <a:t>Midcap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11A08-73F6-4BFC-923B-8B77CABEE027}"/>
              </a:ext>
            </a:extLst>
          </p:cNvPr>
          <p:cNvSpPr txBox="1"/>
          <p:nvPr/>
        </p:nvSpPr>
        <p:spPr>
          <a:xfrm rot="1446992">
            <a:off x="6405955" y="672512"/>
            <a:ext cx="270178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</a:rPr>
              <a:t>ITALIAN COMPANIES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86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FOOTER" val="Watermark"/>
  <p:tag name="TAGPREFIX" val="WT_"/>
  <p:tag name="WT_TEMPLATENAME" val="WTW.pptx"/>
  <p:tag name="WT_CREATEDATE" val="14 March 2017"/>
  <p:tag name="WT_DPI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One-Column Slide with Basic Bullets"/>
  <p:tag name="WT_SHORTNAME" val="BASIC"/>
  <p:tag name="WT_ASSOCIATEDSLIDES" val=""/>
  <p:tag name="WT_INNEWPRESENTATION" val="YES"/>
  <p:tag name="WT_ONINSERTSLIDEDLG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One-Column Slide with Basic Bullets"/>
  <p:tag name="WT_SHORTNAME" val="BASIC"/>
  <p:tag name="WT_ASSOCIATEDSLIDES" val=""/>
  <p:tag name="WT_INNEWPRESENTATION" val="YES"/>
  <p:tag name="WT_ONINSERTSLIDEDLG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One-Column Slide with Basic Bullets"/>
  <p:tag name="WT_SHORTNAME" val="BASIC"/>
  <p:tag name="WT_ASSOCIATEDSLIDES" val=""/>
  <p:tag name="WT_INNEWPRESENTATION" val="YES"/>
  <p:tag name="WT_ONINSERTSLIDEDLG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Title Image Slide"/>
  <p:tag name="WT_SHORTNAME" val="BASIC"/>
  <p:tag name="WT_ASSOCIATEDSLIDES" val=""/>
  <p:tag name="WT_INNEWPRESENTATION" val="YES"/>
  <p:tag name="WT_ONINSERTSLIDEDLG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One-Column Slide with Basic Bullets"/>
  <p:tag name="WT_SHORTNAME" val="BASIC"/>
  <p:tag name="WT_ASSOCIATEDSLIDES" val=""/>
  <p:tag name="WT_INNEWPRESENTATION" val="YES"/>
  <p:tag name="WT_ONINSERTSLIDEDLG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One-Column Slide with Basic Bullets"/>
  <p:tag name="WT_SHORTNAME" val="BASIC"/>
  <p:tag name="WT_ASSOCIATEDSLIDES" val=""/>
  <p:tag name="WT_INNEWPRESENTATION" val="YES"/>
  <p:tag name="WT_ONINSERTSLIDEDLG" val="YES"/>
</p:tagLst>
</file>

<file path=ppt/theme/theme1.xml><?xml version="1.0" encoding="utf-8"?>
<a:theme xmlns:a="http://schemas.openxmlformats.org/drawingml/2006/main" name="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Presentation461" id="{D9369743-1FF6-46BD-812F-C556575F0977}" vid="{2F04C674-D7EA-43AC-ABA7-288918924A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2374</Words>
  <Application>Microsoft Office PowerPoint</Application>
  <PresentationFormat>On-screen Show (4:3)</PresentationFormat>
  <Paragraphs>456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WTW</vt:lpstr>
      <vt:lpstr>Le metriche relative all’ambiente ed alla riduzione delle emissioni GHG nei sistemi di incentivazione manageriale</vt:lpstr>
      <vt:lpstr>Macro market trends</vt:lpstr>
      <vt:lpstr>Market practice</vt:lpstr>
      <vt:lpstr>Market practice</vt:lpstr>
      <vt:lpstr>Metriche ESG </vt:lpstr>
      <vt:lpstr>Aziende europee (*)</vt:lpstr>
      <vt:lpstr>Aziende Ftse Mib Italia e Small-Mid Cap</vt:lpstr>
      <vt:lpstr>Aziende europee</vt:lpstr>
      <vt:lpstr>Aziende Ftse Mib Italia </vt:lpstr>
      <vt:lpstr>Indicatori ESG più utilizzati dalle società europee  </vt:lpstr>
      <vt:lpstr>Indicatori ESG più utilizzati dalle società europee </vt:lpstr>
      <vt:lpstr>Indicatori ESG più utilizzati dalle aziende FTSE MIB ITALIA  </vt:lpstr>
      <vt:lpstr>Indicatori ESG più utilizzati nell’Indice FTSE MIB ITALIA </vt:lpstr>
      <vt:lpstr>Aziende europee – Indicatori “E” per settore</vt:lpstr>
      <vt:lpstr>Aziende Ftse Mib Italia – Indicatori «E» per macro settore    </vt:lpstr>
      <vt:lpstr>Metriche di decarbonizzazione</vt:lpstr>
      <vt:lpstr>Classificazione utilizzata per l’analisi</vt:lpstr>
      <vt:lpstr>Criteri di classificazione *</vt:lpstr>
      <vt:lpstr>Diffusione degli indicatori di decarbonizzazione per tipologia: Ftse Mib Italia ed European companies  </vt:lpstr>
      <vt:lpstr>Diffusione degli indicatori di decarbonizzazione per macro settori: Ftse Mib Italia ed European companies</vt:lpstr>
      <vt:lpstr>Utilizzo degli indicatori di decarbonizzazione per tipo di piano:  Ftse Mib Italia ed European companies  </vt:lpstr>
      <vt:lpstr>Utilizzo degli indicatori di decarbonizzazione per tipologia obiettivi: European companies </vt:lpstr>
      <vt:lpstr>Definizione e certificazione dei target: European companies  </vt:lpstr>
      <vt:lpstr>Conclusioni</vt:lpstr>
      <vt:lpstr>Appendice</vt:lpstr>
      <vt:lpstr>Panel</vt:lpstr>
      <vt:lpstr>Panel</vt:lpstr>
      <vt:lpstr>Panel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practices on ESG KPIs and related metrics</dc:title>
  <dc:creator>Abate, Laura (Rome)</dc:creator>
  <cp:lastModifiedBy>Giustibelli, Simona (Rome)</cp:lastModifiedBy>
  <cp:revision>218</cp:revision>
  <cp:lastPrinted>2020-09-24T14:17:00Z</cp:lastPrinted>
  <dcterms:created xsi:type="dcterms:W3CDTF">2020-07-03T13:55:07Z</dcterms:created>
  <dcterms:modified xsi:type="dcterms:W3CDTF">2020-09-29T11:08:40Z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700311-1b20-487f-9129-30717d50ca8e_Enabled">
    <vt:lpwstr>True</vt:lpwstr>
  </property>
  <property fmtid="{D5CDD505-2E9C-101B-9397-08002B2CF9AE}" pid="3" name="MSIP_Label_9c700311-1b20-487f-9129-30717d50ca8e_SiteId">
    <vt:lpwstr>76e3921f-489b-4b7e-9547-9ea297add9b5</vt:lpwstr>
  </property>
  <property fmtid="{D5CDD505-2E9C-101B-9397-08002B2CF9AE}" pid="4" name="MSIP_Label_9c700311-1b20-487f-9129-30717d50ca8e_Owner">
    <vt:lpwstr>enor.signorotto@towerswatson.com</vt:lpwstr>
  </property>
  <property fmtid="{D5CDD505-2E9C-101B-9397-08002B2CF9AE}" pid="5" name="MSIP_Label_9c700311-1b20-487f-9129-30717d50ca8e_SetDate">
    <vt:lpwstr>2020-08-28T07:59:28.8269641Z</vt:lpwstr>
  </property>
  <property fmtid="{D5CDD505-2E9C-101B-9397-08002B2CF9AE}" pid="6" name="MSIP_Label_9c700311-1b20-487f-9129-30717d50ca8e_Name">
    <vt:lpwstr>Confidential</vt:lpwstr>
  </property>
  <property fmtid="{D5CDD505-2E9C-101B-9397-08002B2CF9AE}" pid="7" name="MSIP_Label_9c700311-1b20-487f-9129-30717d50ca8e_Application">
    <vt:lpwstr>Microsoft Azure Information Protection</vt:lpwstr>
  </property>
  <property fmtid="{D5CDD505-2E9C-101B-9397-08002B2CF9AE}" pid="8" name="MSIP_Label_9c700311-1b20-487f-9129-30717d50ca8e_ActionId">
    <vt:lpwstr>6aac1854-964d-4b48-901b-ddfa20a947b6</vt:lpwstr>
  </property>
  <property fmtid="{D5CDD505-2E9C-101B-9397-08002B2CF9AE}" pid="9" name="MSIP_Label_9c700311-1b20-487f-9129-30717d50ca8e_Extended_MSFT_Method">
    <vt:lpwstr>Automatic</vt:lpwstr>
  </property>
  <property fmtid="{D5CDD505-2E9C-101B-9397-08002B2CF9AE}" pid="10" name="MSIP_Label_d347b247-e90e-43a3-9d7b-004f14ae6873_Enabled">
    <vt:lpwstr>True</vt:lpwstr>
  </property>
  <property fmtid="{D5CDD505-2E9C-101B-9397-08002B2CF9AE}" pid="11" name="MSIP_Label_d347b247-e90e-43a3-9d7b-004f14ae6873_SiteId">
    <vt:lpwstr>76e3921f-489b-4b7e-9547-9ea297add9b5</vt:lpwstr>
  </property>
  <property fmtid="{D5CDD505-2E9C-101B-9397-08002B2CF9AE}" pid="12" name="MSIP_Label_d347b247-e90e-43a3-9d7b-004f14ae6873_Owner">
    <vt:lpwstr>enor.signorotto@towerswatson.com</vt:lpwstr>
  </property>
  <property fmtid="{D5CDD505-2E9C-101B-9397-08002B2CF9AE}" pid="13" name="MSIP_Label_d347b247-e90e-43a3-9d7b-004f14ae6873_SetDate">
    <vt:lpwstr>2020-08-28T07:59:28.8269641Z</vt:lpwstr>
  </property>
  <property fmtid="{D5CDD505-2E9C-101B-9397-08002B2CF9AE}" pid="14" name="MSIP_Label_d347b247-e90e-43a3-9d7b-004f14ae6873_Name">
    <vt:lpwstr>Anyone (No Protection)</vt:lpwstr>
  </property>
  <property fmtid="{D5CDD505-2E9C-101B-9397-08002B2CF9AE}" pid="15" name="MSIP_Label_d347b247-e90e-43a3-9d7b-004f14ae6873_Application">
    <vt:lpwstr>Microsoft Azure Information Protection</vt:lpwstr>
  </property>
  <property fmtid="{D5CDD505-2E9C-101B-9397-08002B2CF9AE}" pid="16" name="MSIP_Label_d347b247-e90e-43a3-9d7b-004f14ae6873_ActionId">
    <vt:lpwstr>6aac1854-964d-4b48-901b-ddfa20a947b6</vt:lpwstr>
  </property>
  <property fmtid="{D5CDD505-2E9C-101B-9397-08002B2CF9AE}" pid="17" name="MSIP_Label_d347b247-e90e-43a3-9d7b-004f14ae6873_Parent">
    <vt:lpwstr>9c700311-1b20-487f-9129-30717d50ca8e</vt:lpwstr>
  </property>
  <property fmtid="{D5CDD505-2E9C-101B-9397-08002B2CF9AE}" pid="18" name="MSIP_Label_d347b247-e90e-43a3-9d7b-004f14ae6873_Extended_MSFT_Method">
    <vt:lpwstr>Automatic</vt:lpwstr>
  </property>
  <property fmtid="{D5CDD505-2E9C-101B-9397-08002B2CF9AE}" pid="19" name="Sensitivity">
    <vt:lpwstr>Confidential Anyone (No Protection)</vt:lpwstr>
  </property>
</Properties>
</file>