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5"/>
  </p:notesMasterIdLst>
  <p:handoutMasterIdLst>
    <p:handoutMasterId r:id="rId16"/>
  </p:handoutMasterIdLst>
  <p:sldIdLst>
    <p:sldId id="317" r:id="rId2"/>
    <p:sldId id="378" r:id="rId3"/>
    <p:sldId id="2053" r:id="rId4"/>
    <p:sldId id="13552" r:id="rId5"/>
    <p:sldId id="13521" r:id="rId6"/>
    <p:sldId id="13562" r:id="rId7"/>
    <p:sldId id="13568" r:id="rId8"/>
    <p:sldId id="13569" r:id="rId9"/>
    <p:sldId id="13563" r:id="rId10"/>
    <p:sldId id="13566" r:id="rId11"/>
    <p:sldId id="13567" r:id="rId12"/>
    <p:sldId id="13570" r:id="rId13"/>
    <p:sldId id="13571" r:id="rId14"/>
  </p:sldIdLst>
  <p:sldSz cx="9144000" cy="6858000" type="screen4x3"/>
  <p:notesSz cx="6858000" cy="9945688"/>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0" userDrawn="1">
          <p15:clr>
            <a:srgbClr val="A4A3A4"/>
          </p15:clr>
        </p15:guide>
        <p15:guide id="3" orient="horz" pos="960">
          <p15:clr>
            <a:srgbClr val="A4A3A4"/>
          </p15:clr>
        </p15:guide>
        <p15:guide id="5" orient="horz" pos="4032">
          <p15:clr>
            <a:srgbClr val="A4A3A4"/>
          </p15:clr>
        </p15:guide>
        <p15:guide id="6" orient="horz" pos="3840">
          <p15:clr>
            <a:srgbClr val="A4A3A4"/>
          </p15:clr>
        </p15:guide>
        <p15:guide id="9" pos="5472">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nano, Massimiliano (Milan)" initials="MM(" lastIdx="4" clrIdx="0">
    <p:extLst>
      <p:ext uri="{19B8F6BF-5375-455C-9EA6-DF929625EA0E}">
        <p15:presenceInfo xmlns:p15="http://schemas.microsoft.com/office/powerpoint/2012/main" userId="S-1-5-21-4255863253-1233835171-2685878428-634480" providerId="AD"/>
      </p:ext>
    </p:extLst>
  </p:cmAuthor>
  <p:cmAuthor id="2" name="Signorotto, Enor (Milan)" initials="SE(" lastIdx="2" clrIdx="1">
    <p:extLst>
      <p:ext uri="{19B8F6BF-5375-455C-9EA6-DF929625EA0E}">
        <p15:presenceInfo xmlns:p15="http://schemas.microsoft.com/office/powerpoint/2012/main" userId="S::enor.signorotto@towerswatson.com::8003d16b-9302-40f6-a0b1-8da7dfb0ef7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0DA"/>
    <a:srgbClr val="702082"/>
    <a:srgbClr val="FFF1D2"/>
    <a:srgbClr val="B7C9FB"/>
    <a:srgbClr val="C0C0C0"/>
    <a:srgbClr val="C8D7DF"/>
    <a:srgbClr val="D8D7DF"/>
    <a:srgbClr val="D8D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60" autoAdjust="0"/>
    <p:restoredTop sz="94660"/>
  </p:normalViewPr>
  <p:slideViewPr>
    <p:cSldViewPr snapToGrid="0" showGuides="1">
      <p:cViewPr varScale="1">
        <p:scale>
          <a:sx n="86" d="100"/>
          <a:sy n="86" d="100"/>
        </p:scale>
        <p:origin x="1107" y="90"/>
      </p:cViewPr>
      <p:guideLst>
        <p:guide orient="horz" pos="2160"/>
        <p:guide orient="horz" pos="300"/>
        <p:guide orient="horz" pos="960"/>
        <p:guide orient="horz" pos="4032"/>
        <p:guide orient="horz" pos="3840"/>
        <p:guide pos="547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0" d="100"/>
          <a:sy n="60" d="100"/>
        </p:scale>
        <p:origin x="3461" y="7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98964"/>
          </a:xfrm>
          <a:prstGeom prst="rect">
            <a:avLst/>
          </a:prstGeom>
        </p:spPr>
        <p:txBody>
          <a:bodyPr vert="horz" lIns="92162" tIns="46081" rIns="92162" bIns="46081" rtlCol="0"/>
          <a:lstStyle>
            <a:lvl1pPr algn="l">
              <a:defRPr sz="1200"/>
            </a:lvl1pPr>
          </a:lstStyle>
          <a:p>
            <a:endParaRPr lang="it-IT"/>
          </a:p>
        </p:txBody>
      </p:sp>
      <p:sp>
        <p:nvSpPr>
          <p:cNvPr id="3" name="Date Placeholder 2"/>
          <p:cNvSpPr>
            <a:spLocks noGrp="1"/>
          </p:cNvSpPr>
          <p:nvPr>
            <p:ph type="dt" sz="quarter" idx="1"/>
          </p:nvPr>
        </p:nvSpPr>
        <p:spPr>
          <a:xfrm>
            <a:off x="3883852" y="0"/>
            <a:ext cx="2972547" cy="498964"/>
          </a:xfrm>
          <a:prstGeom prst="rect">
            <a:avLst/>
          </a:prstGeom>
        </p:spPr>
        <p:txBody>
          <a:bodyPr vert="horz" lIns="92162" tIns="46081" rIns="92162" bIns="46081" rtlCol="0"/>
          <a:lstStyle>
            <a:lvl1pPr algn="r">
              <a:defRPr sz="1200"/>
            </a:lvl1pPr>
          </a:lstStyle>
          <a:p>
            <a:fld id="{B20E1196-501B-4F3B-A348-2ED5040617B3}" type="datetimeFigureOut">
              <a:rPr lang="it-IT" smtClean="0"/>
              <a:t>29/09/2020</a:t>
            </a:fld>
            <a:endParaRPr lang="it-IT"/>
          </a:p>
        </p:txBody>
      </p:sp>
      <p:sp>
        <p:nvSpPr>
          <p:cNvPr id="4" name="Footer Placeholder 3"/>
          <p:cNvSpPr>
            <a:spLocks noGrp="1"/>
          </p:cNvSpPr>
          <p:nvPr>
            <p:ph type="ftr" sz="quarter" idx="2"/>
          </p:nvPr>
        </p:nvSpPr>
        <p:spPr>
          <a:xfrm>
            <a:off x="0" y="9446724"/>
            <a:ext cx="2972547" cy="498964"/>
          </a:xfrm>
          <a:prstGeom prst="rect">
            <a:avLst/>
          </a:prstGeom>
        </p:spPr>
        <p:txBody>
          <a:bodyPr vert="horz" lIns="92162" tIns="46081" rIns="92162" bIns="46081" rtlCol="0" anchor="b"/>
          <a:lstStyle>
            <a:lvl1pPr algn="l">
              <a:defRPr sz="1200"/>
            </a:lvl1pPr>
          </a:lstStyle>
          <a:p>
            <a:endParaRPr lang="it-IT"/>
          </a:p>
        </p:txBody>
      </p:sp>
      <p:sp>
        <p:nvSpPr>
          <p:cNvPr id="5" name="Slide Number Placeholder 4"/>
          <p:cNvSpPr>
            <a:spLocks noGrp="1"/>
          </p:cNvSpPr>
          <p:nvPr>
            <p:ph type="sldNum" sz="quarter" idx="3"/>
          </p:nvPr>
        </p:nvSpPr>
        <p:spPr>
          <a:xfrm>
            <a:off x="3883852" y="9446724"/>
            <a:ext cx="2972547" cy="498964"/>
          </a:xfrm>
          <a:prstGeom prst="rect">
            <a:avLst/>
          </a:prstGeom>
        </p:spPr>
        <p:txBody>
          <a:bodyPr vert="horz" lIns="92162" tIns="46081" rIns="92162" bIns="46081" rtlCol="0" anchor="b"/>
          <a:lstStyle>
            <a:lvl1pPr algn="r">
              <a:defRPr sz="1200"/>
            </a:lvl1pPr>
          </a:lstStyle>
          <a:p>
            <a:fld id="{FB10DA74-D0F6-4790-9CA1-3D3E0D4B8AC1}" type="slidenum">
              <a:rPr lang="it-IT" smtClean="0"/>
              <a:t>‹#›</a:t>
            </a:fld>
            <a:endParaRPr lang="it-IT"/>
          </a:p>
        </p:txBody>
      </p:sp>
    </p:spTree>
    <p:extLst>
      <p:ext uri="{BB962C8B-B14F-4D97-AF65-F5344CB8AC3E}">
        <p14:creationId xmlns:p14="http://schemas.microsoft.com/office/powerpoint/2010/main" val="478058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97284"/>
          </a:xfrm>
          <a:prstGeom prst="rect">
            <a:avLst/>
          </a:prstGeom>
        </p:spPr>
        <p:txBody>
          <a:bodyPr vert="horz" lIns="92148" tIns="46074" rIns="92148" bIns="46074" rtlCol="0"/>
          <a:lstStyle>
            <a:lvl1pPr algn="l">
              <a:defRPr sz="1200"/>
            </a:lvl1pPr>
          </a:lstStyle>
          <a:p>
            <a:endParaRPr lang="en-US"/>
          </a:p>
        </p:txBody>
      </p:sp>
      <p:sp>
        <p:nvSpPr>
          <p:cNvPr id="3" name="Date Placeholder 2"/>
          <p:cNvSpPr>
            <a:spLocks noGrp="1"/>
          </p:cNvSpPr>
          <p:nvPr>
            <p:ph type="dt" idx="1"/>
          </p:nvPr>
        </p:nvSpPr>
        <p:spPr>
          <a:xfrm>
            <a:off x="3884616" y="2"/>
            <a:ext cx="2971800" cy="497284"/>
          </a:xfrm>
          <a:prstGeom prst="rect">
            <a:avLst/>
          </a:prstGeom>
        </p:spPr>
        <p:txBody>
          <a:bodyPr vert="horz" lIns="92148" tIns="46074" rIns="92148" bIns="46074" rtlCol="0"/>
          <a:lstStyle>
            <a:lvl1pPr algn="r">
              <a:defRPr sz="1200"/>
            </a:lvl1pPr>
          </a:lstStyle>
          <a:p>
            <a:fld id="{B97DC975-A455-47BB-A68D-520EABF783D0}" type="datetimeFigureOut">
              <a:rPr lang="en-US" smtClean="0"/>
              <a:pPr/>
              <a:t>9/29/2020</a:t>
            </a:fld>
            <a:endParaRPr lang="en-US"/>
          </a:p>
        </p:txBody>
      </p:sp>
      <p:sp>
        <p:nvSpPr>
          <p:cNvPr id="4" name="Slide Image Placeholder 3"/>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2148" tIns="46074" rIns="92148" bIns="46074" rtlCol="0" anchor="ctr"/>
          <a:lstStyle/>
          <a:p>
            <a:endParaRPr lang="en-US"/>
          </a:p>
        </p:txBody>
      </p:sp>
      <p:sp>
        <p:nvSpPr>
          <p:cNvPr id="5" name="Notes Placeholder 4"/>
          <p:cNvSpPr>
            <a:spLocks noGrp="1"/>
          </p:cNvSpPr>
          <p:nvPr>
            <p:ph type="body" sz="quarter" idx="3"/>
          </p:nvPr>
        </p:nvSpPr>
        <p:spPr>
          <a:xfrm>
            <a:off x="685801" y="4724203"/>
            <a:ext cx="5486400" cy="4475559"/>
          </a:xfrm>
          <a:prstGeom prst="rect">
            <a:avLst/>
          </a:prstGeom>
        </p:spPr>
        <p:txBody>
          <a:bodyPr vert="horz" lIns="92148" tIns="46074" rIns="92148" bIns="460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46679"/>
            <a:ext cx="2971800" cy="497284"/>
          </a:xfrm>
          <a:prstGeom prst="rect">
            <a:avLst/>
          </a:prstGeom>
        </p:spPr>
        <p:txBody>
          <a:bodyPr vert="horz" lIns="92148" tIns="46074" rIns="92148" bIns="46074" rtlCol="0" anchor="b"/>
          <a:lstStyle>
            <a:lvl1pPr algn="l">
              <a:defRPr sz="1200"/>
            </a:lvl1pPr>
          </a:lstStyle>
          <a:p>
            <a:endParaRPr lang="en-US"/>
          </a:p>
        </p:txBody>
      </p:sp>
      <p:sp>
        <p:nvSpPr>
          <p:cNvPr id="7" name="Slide Number Placeholder 6"/>
          <p:cNvSpPr>
            <a:spLocks noGrp="1"/>
          </p:cNvSpPr>
          <p:nvPr>
            <p:ph type="sldNum" sz="quarter" idx="5"/>
          </p:nvPr>
        </p:nvSpPr>
        <p:spPr>
          <a:xfrm>
            <a:off x="3884616" y="9446679"/>
            <a:ext cx="2971800" cy="497284"/>
          </a:xfrm>
          <a:prstGeom prst="rect">
            <a:avLst/>
          </a:prstGeom>
        </p:spPr>
        <p:txBody>
          <a:bodyPr vert="horz" lIns="92148" tIns="46074" rIns="92148" bIns="46074" rtlCol="0" anchor="b"/>
          <a:lstStyle>
            <a:lvl1pPr algn="r">
              <a:defRPr sz="1200"/>
            </a:lvl1pPr>
          </a:lstStyle>
          <a:p>
            <a:fld id="{A499B0F9-5275-4FDD-BFE5-B9E6F2FD770F}" type="slidenum">
              <a:rPr lang="en-US" smtClean="0"/>
              <a:pPr/>
              <a:t>‹#›</a:t>
            </a:fld>
            <a:endParaRPr lang="en-US"/>
          </a:p>
        </p:txBody>
      </p:sp>
    </p:spTree>
    <p:extLst>
      <p:ext uri="{BB962C8B-B14F-4D97-AF65-F5344CB8AC3E}">
        <p14:creationId xmlns:p14="http://schemas.microsoft.com/office/powerpoint/2010/main" val="780051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499B0F9-5275-4FDD-BFE5-B9E6F2FD770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63537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10</a:t>
            </a:fld>
            <a:endParaRPr lang="en-US"/>
          </a:p>
        </p:txBody>
      </p:sp>
    </p:spTree>
    <p:extLst>
      <p:ext uri="{BB962C8B-B14F-4D97-AF65-F5344CB8AC3E}">
        <p14:creationId xmlns:p14="http://schemas.microsoft.com/office/powerpoint/2010/main" val="3946856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11</a:t>
            </a:fld>
            <a:endParaRPr lang="en-US"/>
          </a:p>
        </p:txBody>
      </p:sp>
    </p:spTree>
    <p:extLst>
      <p:ext uri="{BB962C8B-B14F-4D97-AF65-F5344CB8AC3E}">
        <p14:creationId xmlns:p14="http://schemas.microsoft.com/office/powerpoint/2010/main" val="2931096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12</a:t>
            </a:fld>
            <a:endParaRPr lang="en-US"/>
          </a:p>
        </p:txBody>
      </p:sp>
    </p:spTree>
    <p:extLst>
      <p:ext uri="{BB962C8B-B14F-4D97-AF65-F5344CB8AC3E}">
        <p14:creationId xmlns:p14="http://schemas.microsoft.com/office/powerpoint/2010/main" val="3793158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13</a:t>
            </a:fld>
            <a:endParaRPr lang="en-US"/>
          </a:p>
        </p:txBody>
      </p:sp>
    </p:spTree>
    <p:extLst>
      <p:ext uri="{BB962C8B-B14F-4D97-AF65-F5344CB8AC3E}">
        <p14:creationId xmlns:p14="http://schemas.microsoft.com/office/powerpoint/2010/main" val="2570843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2</a:t>
            </a:fld>
            <a:endParaRPr lang="en-US"/>
          </a:p>
        </p:txBody>
      </p:sp>
    </p:spTree>
    <p:extLst>
      <p:ext uri="{BB962C8B-B14F-4D97-AF65-F5344CB8AC3E}">
        <p14:creationId xmlns:p14="http://schemas.microsoft.com/office/powerpoint/2010/main" val="23361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fld id="{A499B0F9-5275-4FDD-BFE5-B9E6F2FD770F}" type="slidenum">
              <a:rPr lang="en-US" smtClean="0"/>
              <a:pPr/>
              <a:t>3</a:t>
            </a:fld>
            <a:endParaRPr lang="en-US"/>
          </a:p>
        </p:txBody>
      </p:sp>
    </p:spTree>
    <p:extLst>
      <p:ext uri="{BB962C8B-B14F-4D97-AF65-F5344CB8AC3E}">
        <p14:creationId xmlns:p14="http://schemas.microsoft.com/office/powerpoint/2010/main" val="4009600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A499B0F9-5275-4FDD-BFE5-B9E6F2FD770F}" type="slidenum">
              <a:rPr lang="en-US" smtClean="0"/>
              <a:pPr/>
              <a:t>4</a:t>
            </a:fld>
            <a:endParaRPr lang="en-US"/>
          </a:p>
        </p:txBody>
      </p:sp>
    </p:spTree>
    <p:extLst>
      <p:ext uri="{BB962C8B-B14F-4D97-AF65-F5344CB8AC3E}">
        <p14:creationId xmlns:p14="http://schemas.microsoft.com/office/powerpoint/2010/main" val="1588549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99B0F9-5275-4FDD-BFE5-B9E6F2FD770F}" type="slidenum">
              <a:rPr lang="en-US" smtClean="0"/>
              <a:pPr/>
              <a:t>5</a:t>
            </a:fld>
            <a:endParaRPr lang="en-US" dirty="0"/>
          </a:p>
        </p:txBody>
      </p:sp>
    </p:spTree>
    <p:extLst>
      <p:ext uri="{BB962C8B-B14F-4D97-AF65-F5344CB8AC3E}">
        <p14:creationId xmlns:p14="http://schemas.microsoft.com/office/powerpoint/2010/main" val="2869715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99B0F9-5275-4FDD-BFE5-B9E6F2FD770F}" type="slidenum">
              <a:rPr lang="en-US" smtClean="0"/>
              <a:pPr/>
              <a:t>6</a:t>
            </a:fld>
            <a:endParaRPr lang="en-US" dirty="0"/>
          </a:p>
        </p:txBody>
      </p:sp>
    </p:spTree>
    <p:extLst>
      <p:ext uri="{BB962C8B-B14F-4D97-AF65-F5344CB8AC3E}">
        <p14:creationId xmlns:p14="http://schemas.microsoft.com/office/powerpoint/2010/main" val="363288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99B0F9-5275-4FDD-BFE5-B9E6F2FD770F}" type="slidenum">
              <a:rPr lang="en-US" smtClean="0"/>
              <a:pPr/>
              <a:t>7</a:t>
            </a:fld>
            <a:endParaRPr lang="en-US" dirty="0"/>
          </a:p>
        </p:txBody>
      </p:sp>
    </p:spTree>
    <p:extLst>
      <p:ext uri="{BB962C8B-B14F-4D97-AF65-F5344CB8AC3E}">
        <p14:creationId xmlns:p14="http://schemas.microsoft.com/office/powerpoint/2010/main" val="2273827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99B0F9-5275-4FDD-BFE5-B9E6F2FD770F}" type="slidenum">
              <a:rPr lang="en-US" smtClean="0"/>
              <a:pPr/>
              <a:t>8</a:t>
            </a:fld>
            <a:endParaRPr lang="en-US" dirty="0"/>
          </a:p>
        </p:txBody>
      </p:sp>
    </p:spTree>
    <p:extLst>
      <p:ext uri="{BB962C8B-B14F-4D97-AF65-F5344CB8AC3E}">
        <p14:creationId xmlns:p14="http://schemas.microsoft.com/office/powerpoint/2010/main" val="3666806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99B0F9-5275-4FDD-BFE5-B9E6F2FD770F}" type="slidenum">
              <a:rPr lang="en-US" smtClean="0"/>
              <a:pPr/>
              <a:t>9</a:t>
            </a:fld>
            <a:endParaRPr lang="en-US" dirty="0"/>
          </a:p>
        </p:txBody>
      </p:sp>
    </p:spTree>
    <p:extLst>
      <p:ext uri="{BB962C8B-B14F-4D97-AF65-F5344CB8AC3E}">
        <p14:creationId xmlns:p14="http://schemas.microsoft.com/office/powerpoint/2010/main" val="22372901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mage title group 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a:xfrm>
            <a:off x="228600" y="228600"/>
            <a:ext cx="5769864" cy="1506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Click to edit title</a:t>
            </a:r>
            <a:br>
              <a:rPr lang="en-US" dirty="0"/>
            </a:br>
            <a:r>
              <a:rPr lang="en-US" dirty="0"/>
              <a:t>second line if needed </a:t>
            </a:r>
          </a:p>
        </p:txBody>
      </p:sp>
      <p:sp>
        <p:nvSpPr>
          <p:cNvPr id="22"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750" b="0" baseline="0"/>
            </a:lvl1pPr>
          </a:lstStyle>
          <a:p>
            <a:pPr lvl="0"/>
            <a:r>
              <a:rPr lang="en-US" dirty="0"/>
              <a:t>Click to add subhead</a:t>
            </a:r>
          </a:p>
        </p:txBody>
      </p:sp>
      <p:sp>
        <p:nvSpPr>
          <p:cNvPr id="10" name="Rectangle 9"/>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1" name="Footer Placeholder 3 Copyright"/>
          <p:cNvSpPr>
            <a:spLocks noGrp="1"/>
          </p:cNvSpPr>
          <p:nvPr>
            <p:ph type="ftr" sz="quarter" idx="11"/>
          </p:nvPr>
        </p:nvSpPr>
        <p:spPr>
          <a:xfrm>
            <a:off x="457199" y="6400800"/>
            <a:ext cx="5277853" cy="92333"/>
          </a:xfrm>
        </p:spPr>
        <p:txBody>
          <a:bodyPr/>
          <a:lstStyle/>
          <a:p>
            <a:r>
              <a:rPr lang="en-US" dirty="0">
                <a:solidFill>
                  <a:prstClr val="black"/>
                </a:solidFill>
              </a:rPr>
              <a:t>© 2020 Willis Towers Watson. All rights reserved. Proprietary and Confidential. For Willis Towers Watson and Willis Towers Watson client use only.</a:t>
            </a:r>
          </a:p>
        </p:txBody>
      </p:sp>
      <p:pic>
        <p:nvPicPr>
          <p:cNvPr id="13" name="Picture 12"/>
          <p:cNvPicPr>
            <a:picLocks noChangeAspect="1"/>
          </p:cNvPicPr>
          <p:nvPr userDrawn="1"/>
        </p:nvPicPr>
        <p:blipFill>
          <a:blip r:embed="rId3" cstate="print"/>
          <a:stretch>
            <a:fillRect/>
          </a:stretch>
        </p:blipFill>
        <p:spPr>
          <a:xfrm>
            <a:off x="5877560" y="6195724"/>
            <a:ext cx="3022600" cy="584200"/>
          </a:xfrm>
          <a:prstGeom prst="rect">
            <a:avLst/>
          </a:prstGeom>
        </p:spPr>
      </p:pic>
    </p:spTree>
    <p:extLst>
      <p:ext uri="{BB962C8B-B14F-4D97-AF65-F5344CB8AC3E}">
        <p14:creationId xmlns:p14="http://schemas.microsoft.com/office/powerpoint/2010/main" val="1695050755"/>
      </p:ext>
    </p:extLst>
  </p:cSld>
  <p:clrMapOvr>
    <a:masterClrMapping/>
  </p:clrMapOvr>
  <p:extLst>
    <p:ext uri="{DCECCB84-F9BA-43D5-87BE-67443E8EF086}">
      <p15:sldGuideLst xmlns:p15="http://schemas.microsoft.com/office/powerpoint/2012/main">
        <p15:guide id="1" orient="horz" pos="4176">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readcrumb">
    <p:spTree>
      <p:nvGrpSpPr>
        <p:cNvPr id="1" name=""/>
        <p:cNvGrpSpPr/>
        <p:nvPr/>
      </p:nvGrpSpPr>
      <p:grpSpPr>
        <a:xfrm>
          <a:off x="0" y="0"/>
          <a:ext cx="0" cy="0"/>
          <a:chOff x="0" y="0"/>
          <a:chExt cx="0" cy="0"/>
        </a:xfrm>
      </p:grpSpPr>
      <p:sp>
        <p:nvSpPr>
          <p:cNvPr id="15" name="Content Placeholder 14"/>
          <p:cNvSpPr>
            <a:spLocks noGrp="1"/>
          </p:cNvSpPr>
          <p:nvPr>
            <p:ph sz="quarter" idx="14" hasCustomPrompt="1"/>
          </p:nvPr>
        </p:nvSpPr>
        <p:spPr>
          <a:xfrm>
            <a:off x="6572865" y="7346"/>
            <a:ext cx="2103120" cy="223054"/>
          </a:xfrm>
          <a:solidFill>
            <a:schemeClr val="accent1"/>
          </a:solidFill>
        </p:spPr>
        <p:txBody>
          <a:bodyPr anchor="ctr" anchorCtr="0"/>
          <a:lstStyle>
            <a:lvl1pPr algn="ctr">
              <a:defRPr sz="1000" cap="all" baseline="0">
                <a:solidFill>
                  <a:schemeClr val="bg1"/>
                </a:solidFill>
              </a:defRPr>
            </a:lvl1pPr>
          </a:lstStyle>
          <a:p>
            <a:pPr lvl="0"/>
            <a:r>
              <a:rPr lang="en-US" dirty="0"/>
              <a:t>Click to add text</a:t>
            </a:r>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10" name="Content Placeholder 2"/>
          <p:cNvSpPr>
            <a:spLocks noGrp="1"/>
          </p:cNvSpPr>
          <p:nvPr>
            <p:ph idx="1"/>
          </p:nvPr>
        </p:nvSpPr>
        <p:spPr>
          <a:xfrm>
            <a:off x="457200" y="1524000"/>
            <a:ext cx="8229600" cy="4572000"/>
          </a:xfrm>
        </p:spPr>
        <p:txBody>
          <a:bodyPr/>
          <a:lstStyle>
            <a:lvl5pPr>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2"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
        <p:nvSpPr>
          <p:cNvPr id="16" name="Title 1"/>
          <p:cNvSpPr>
            <a:spLocks noGrp="1"/>
          </p:cNvSpPr>
          <p:nvPr>
            <p:ph type="title"/>
          </p:nvPr>
        </p:nvSpPr>
        <p:spPr>
          <a:xfrm>
            <a:off x="457200" y="457200"/>
            <a:ext cx="8229600" cy="307777"/>
          </a:xfrm>
        </p:spPr>
        <p:txBody>
          <a:bodyPr/>
          <a:lstStyle>
            <a:lvl1pPr>
              <a:defRPr baseline="0"/>
            </a:lvl1pPr>
          </a:lstStyle>
          <a:p>
            <a:r>
              <a:rPr lang="en-US" dirty="0"/>
              <a:t>Click to edit Master title style</a:t>
            </a:r>
          </a:p>
        </p:txBody>
      </p:sp>
    </p:spTree>
    <p:extLst>
      <p:ext uri="{BB962C8B-B14F-4D97-AF65-F5344CB8AC3E}">
        <p14:creationId xmlns:p14="http://schemas.microsoft.com/office/powerpoint/2010/main" val="417492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Numb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9"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8" name="Content Placeholder 2"/>
          <p:cNvSpPr>
            <a:spLocks noGrp="1"/>
          </p:cNvSpPr>
          <p:nvPr>
            <p:ph idx="1"/>
          </p:nvPr>
        </p:nvSpPr>
        <p:spPr>
          <a:xfrm>
            <a:off x="457200" y="1524000"/>
            <a:ext cx="8229600" cy="4572000"/>
          </a:xfrm>
        </p:spPr>
        <p:txBody>
          <a:bodyPr/>
          <a:lstStyle>
            <a:lvl3pPr marL="233363" indent="-233363">
              <a:buFont typeface="+mj-lt"/>
              <a:buAutoNum type="arabicPeriod"/>
              <a:defRPr/>
            </a:lvl3pPr>
            <a:lvl5pPr>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2"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394944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llout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7" name="Content Placeholder 6"/>
          <p:cNvSpPr>
            <a:spLocks noGrp="1"/>
          </p:cNvSpPr>
          <p:nvPr>
            <p:ph sz="quarter" idx="13"/>
          </p:nvPr>
        </p:nvSpPr>
        <p:spPr>
          <a:xfrm>
            <a:off x="457200" y="1524000"/>
            <a:ext cx="4876800" cy="4572000"/>
          </a:xfrm>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6"/>
          </p:nvPr>
        </p:nvSpPr>
        <p:spPr>
          <a:xfrm>
            <a:off x="5486400" y="1219200"/>
            <a:ext cx="3200400" cy="4038600"/>
          </a:xfrm>
          <a:solidFill>
            <a:srgbClr val="D8D7DF"/>
          </a:solidFill>
        </p:spPr>
        <p:txBody>
          <a:bodyPr/>
          <a:lstStyle/>
          <a:p>
            <a:pPr lvl="0"/>
            <a:r>
              <a:rPr lang="en-US"/>
              <a:t>Click to edit Master text styles</a:t>
            </a:r>
          </a:p>
        </p:txBody>
      </p:sp>
      <p:sp>
        <p:nvSpPr>
          <p:cNvPr id="14" name="Text Placeholder 13"/>
          <p:cNvSpPr>
            <a:spLocks noGrp="1"/>
          </p:cNvSpPr>
          <p:nvPr>
            <p:ph type="body" sz="quarter" idx="17"/>
          </p:nvPr>
        </p:nvSpPr>
        <p:spPr>
          <a:xfrm>
            <a:off x="5791200" y="1524000"/>
            <a:ext cx="2590800" cy="3429000"/>
          </a:xfrm>
        </p:spPr>
        <p:txBody>
          <a:bodyPr/>
          <a:lstStyle>
            <a:lvl1pPr>
              <a:spcBef>
                <a:spcPts val="0"/>
              </a:spcBef>
              <a:spcAft>
                <a:spcPts val="1000"/>
              </a:spcAft>
              <a:defRPr baseline="0">
                <a:solidFill>
                  <a:schemeClr val="accent1"/>
                </a:solidFill>
                <a:latin typeface="Arial" pitchFamily="34" charset="0"/>
              </a:defRPr>
            </a:lvl1pPr>
            <a:lvl2pPr>
              <a:spcAft>
                <a:spcPts val="400"/>
              </a:spcAft>
              <a:defRPr sz="1200"/>
            </a:lvl2pPr>
          </a:lstStyle>
          <a:p>
            <a:pPr lvl="0"/>
            <a:r>
              <a:rPr lang="en-US"/>
              <a:t>Click to edit Master text styles</a:t>
            </a:r>
          </a:p>
          <a:p>
            <a:pPr lvl="1"/>
            <a:r>
              <a:rPr lang="en-US"/>
              <a:t>Second level</a:t>
            </a:r>
          </a:p>
        </p:txBody>
      </p:sp>
      <p:sp>
        <p:nvSpPr>
          <p:cNvPr id="11" name="Text Placeholder 12"/>
          <p:cNvSpPr>
            <a:spLocks noGrp="1"/>
          </p:cNvSpPr>
          <p:nvPr>
            <p:ph type="body" sz="quarter" idx="18"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9" name="Straight Connector 8"/>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3"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1480469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7" name="Content Placeholder 6"/>
          <p:cNvSpPr>
            <a:spLocks noGrp="1"/>
          </p:cNvSpPr>
          <p:nvPr>
            <p:ph sz="quarter" idx="13"/>
          </p:nvPr>
        </p:nvSpPr>
        <p:spPr>
          <a:xfrm>
            <a:off x="457200" y="1524000"/>
            <a:ext cx="3962400" cy="4572000"/>
          </a:xfrm>
        </p:spPr>
        <p:txBody>
          <a:bodyPr/>
          <a:lstStyle>
            <a:lvl5pPr>
              <a:defRPr/>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4"/>
          </p:nvPr>
        </p:nvSpPr>
        <p:spPr>
          <a:xfrm>
            <a:off x="4648200" y="1524000"/>
            <a:ext cx="4038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2"/>
          <p:cNvSpPr>
            <a:spLocks noGrp="1"/>
          </p:cNvSpPr>
          <p:nvPr>
            <p:ph type="body" sz="quarter" idx="15"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2"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2367259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8" name="Text Placeholder 7"/>
          <p:cNvSpPr>
            <a:spLocks noGrp="1"/>
          </p:cNvSpPr>
          <p:nvPr>
            <p:ph type="body" sz="quarter" idx="16" hasCustomPrompt="1"/>
          </p:nvPr>
        </p:nvSpPr>
        <p:spPr>
          <a:xfrm>
            <a:off x="457200" y="1524000"/>
            <a:ext cx="8229600" cy="4572000"/>
          </a:xfrm>
        </p:spPr>
        <p:txBody>
          <a:bodyPr/>
          <a:lstStyle>
            <a:lvl1pPr>
              <a:lnSpc>
                <a:spcPts val="4400"/>
              </a:lnSpc>
              <a:spcBef>
                <a:spcPts val="0"/>
              </a:spcBef>
              <a:spcAft>
                <a:spcPts val="0"/>
              </a:spcAft>
              <a:defRPr sz="3900" b="0" i="0" baseline="0"/>
            </a:lvl1pPr>
          </a:lstStyle>
          <a:p>
            <a:pPr lvl="0"/>
            <a:r>
              <a:rPr lang="en-US" dirty="0"/>
              <a:t>“Click to edit Master text styles</a:t>
            </a:r>
          </a:p>
        </p:txBody>
      </p:sp>
      <p:sp>
        <p:nvSpPr>
          <p:cNvPr id="9"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7" name="Straight Connector 6"/>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1"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2830071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6" name="Straight Connector 5"/>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9"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1880562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cxnSp>
        <p:nvCxnSpPr>
          <p:cNvPr id="5" name="Straight Connector 4"/>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7"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2053682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5" name="Footer Placeholder 4"/>
          <p:cNvSpPr>
            <a:spLocks noGrp="1"/>
          </p:cNvSpPr>
          <p:nvPr>
            <p:ph type="ftr" sz="quarter" idx="11"/>
          </p:nvPr>
        </p:nvSpPr>
        <p:spPr/>
        <p:txBody>
          <a:bodyPr/>
          <a:lstStyle/>
          <a:p>
            <a:r>
              <a:rPr lang="en-US">
                <a:solidFill>
                  <a:prstClr val="black"/>
                </a:solidFill>
              </a:rPr>
              <a:t>© 2019 Willis Towers Watson. All rights reserved. Proprietary and Confidential. For Willis Towers Watson and Willis Towers Watson client use only.</a:t>
            </a:r>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a:solidFill>
                <a:prstClr val="black"/>
              </a:solidFill>
            </a:endParaRPr>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10" name="Content Placeholder 2"/>
          <p:cNvSpPr>
            <a:spLocks noGrp="1"/>
          </p:cNvSpPr>
          <p:nvPr>
            <p:ph idx="1"/>
          </p:nvPr>
        </p:nvSpPr>
        <p:spPr>
          <a:xfrm>
            <a:off x="457200" y="1524000"/>
            <a:ext cx="8229600" cy="4572000"/>
          </a:xfrm>
        </p:spPr>
        <p:txBody>
          <a:bodyPr/>
          <a:lstStyle>
            <a:lvl5pPr>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Tree>
    <p:extLst>
      <p:ext uri="{BB962C8B-B14F-4D97-AF65-F5344CB8AC3E}">
        <p14:creationId xmlns:p14="http://schemas.microsoft.com/office/powerpoint/2010/main" val="208941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cobrand">
    <p:bg>
      <p:bgPr>
        <a:solidFill>
          <a:schemeClr val="bg1"/>
        </a:solidFill>
        <a:effectLst/>
      </p:bgPr>
    </p:bg>
    <p:spTree>
      <p:nvGrpSpPr>
        <p:cNvPr id="1" name=""/>
        <p:cNvGrpSpPr/>
        <p:nvPr/>
      </p:nvGrpSpPr>
      <p:grpSpPr>
        <a:xfrm>
          <a:off x="0" y="0"/>
          <a:ext cx="0" cy="0"/>
          <a:chOff x="0" y="0"/>
          <a:chExt cx="0" cy="0"/>
        </a:xfrm>
      </p:grpSpPr>
      <p:sp>
        <p:nvSpPr>
          <p:cNvPr id="37" name="Rectangle 36"/>
          <p:cNvSpPr/>
          <p:nvPr userDrawn="1"/>
        </p:nvSpPr>
        <p:spPr>
          <a:xfrm>
            <a:off x="0" y="6280484"/>
            <a:ext cx="9144000" cy="577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34" name="Picture 33"/>
          <p:cNvPicPr>
            <a:picLocks noChangeAspect="1"/>
          </p:cNvPicPr>
          <p:nvPr userDrawn="1"/>
        </p:nvPicPr>
        <p:blipFill>
          <a:blip r:embed="rId2" cstate="print"/>
          <a:stretch>
            <a:fillRect/>
          </a:stretch>
        </p:blipFill>
        <p:spPr>
          <a:xfrm>
            <a:off x="5877560" y="6195724"/>
            <a:ext cx="3022600" cy="584200"/>
          </a:xfrm>
          <a:prstGeom prst="rect">
            <a:avLst/>
          </a:prstGeom>
        </p:spPr>
      </p:pic>
      <p:sp>
        <p:nvSpPr>
          <p:cNvPr id="35" name="Footer Placeholder 3 Copyright"/>
          <p:cNvSpPr>
            <a:spLocks noGrp="1"/>
          </p:cNvSpPr>
          <p:nvPr>
            <p:ph type="ftr" sz="quarter" idx="11"/>
          </p:nvPr>
        </p:nvSpPr>
        <p:spPr>
          <a:xfrm>
            <a:off x="457200" y="6400800"/>
            <a:ext cx="2410255" cy="276999"/>
          </a:xfrm>
        </p:spPr>
        <p:txBody>
          <a:bodyPr/>
          <a:lstStyle/>
          <a:p>
            <a:r>
              <a:rPr lang="en-US" dirty="0">
                <a:solidFill>
                  <a:prstClr val="black"/>
                </a:solidFill>
              </a:rPr>
              <a:t>© 2020 Willis Towers Watson. All rights reserved. Proprietary and Confidential. For Willis Towers Watson and Willis Towers Watson client use only.</a:t>
            </a:r>
          </a:p>
        </p:txBody>
      </p:sp>
      <p:cxnSp>
        <p:nvCxnSpPr>
          <p:cNvPr id="10" name="Straight Connector 9"/>
          <p:cNvCxnSpPr/>
          <p:nvPr userDrawn="1"/>
        </p:nvCxnSpPr>
        <p:spPr>
          <a:xfrm>
            <a:off x="5890054" y="6299013"/>
            <a:ext cx="0" cy="4114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9"/>
          <p:cNvSpPr>
            <a:spLocks noGrp="1"/>
          </p:cNvSpPr>
          <p:nvPr>
            <p:ph type="pic" sz="quarter" idx="14" hasCustomPrompt="1"/>
          </p:nvPr>
        </p:nvSpPr>
        <p:spPr>
          <a:xfrm>
            <a:off x="3247806" y="6299013"/>
            <a:ext cx="2466975" cy="390196"/>
          </a:xfrm>
        </p:spPr>
        <p:txBody>
          <a:bodyPr anchor="ctr" anchorCtr="0"/>
          <a:lstStyle>
            <a:lvl1pPr algn="ctr">
              <a:defRPr/>
            </a:lvl1pPr>
          </a:lstStyle>
          <a:p>
            <a:r>
              <a:rPr lang="en-US" dirty="0"/>
              <a:t>Click to insert cobrand logo</a:t>
            </a:r>
          </a:p>
        </p:txBody>
      </p:sp>
      <p:sp>
        <p:nvSpPr>
          <p:cNvPr id="12" name="Rectangle 11"/>
          <p:cNvSpPr/>
          <p:nvPr userDrawn="1"/>
        </p:nvSpPr>
        <p:spPr>
          <a:xfrm>
            <a:off x="228600" y="228600"/>
            <a:ext cx="5769864"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itle 1"/>
          <p:cNvSpPr>
            <a:spLocks noGrp="1"/>
          </p:cNvSpPr>
          <p:nvPr>
            <p:ph type="title" hasCustomPrompt="1"/>
          </p:nvPr>
        </p:nvSpPr>
        <p:spPr>
          <a:xfrm>
            <a:off x="457200" y="457200"/>
            <a:ext cx="5257800" cy="612648"/>
          </a:xfrm>
        </p:spPr>
        <p:txBody>
          <a:bodyPr>
            <a:noAutofit/>
          </a:bodyPr>
          <a:lstStyle>
            <a:lvl1pPr>
              <a:lnSpc>
                <a:spcPts val="2300"/>
              </a:lnSpc>
              <a:defRPr baseline="0"/>
            </a:lvl1pPr>
          </a:lstStyle>
          <a:p>
            <a:r>
              <a:rPr lang="en-US" dirty="0"/>
              <a:t>Click to edit title</a:t>
            </a:r>
            <a:br>
              <a:rPr lang="en-US" dirty="0"/>
            </a:br>
            <a:r>
              <a:rPr lang="en-US" dirty="0"/>
              <a:t>second line if needed </a:t>
            </a:r>
          </a:p>
        </p:txBody>
      </p:sp>
      <p:sp>
        <p:nvSpPr>
          <p:cNvPr id="14" name="Text Placeholder 21"/>
          <p:cNvSpPr>
            <a:spLocks noGrp="1"/>
          </p:cNvSpPr>
          <p:nvPr>
            <p:ph type="body" sz="quarter" idx="15" hasCustomPrompt="1"/>
          </p:nvPr>
        </p:nvSpPr>
        <p:spPr>
          <a:xfrm>
            <a:off x="457200" y="1097280"/>
            <a:ext cx="5257800" cy="502920"/>
          </a:xfrm>
        </p:spPr>
        <p:txBody>
          <a:bodyPr/>
          <a:lstStyle>
            <a:lvl1pPr>
              <a:lnSpc>
                <a:spcPts val="2000"/>
              </a:lnSpc>
              <a:spcAft>
                <a:spcPts val="0"/>
              </a:spcAft>
              <a:defRPr sz="1750" b="0" baseline="0"/>
            </a:lvl1pPr>
          </a:lstStyle>
          <a:p>
            <a:pPr lvl="0"/>
            <a:r>
              <a:rPr lang="en-US" dirty="0"/>
              <a:t>Click to add subhead</a:t>
            </a:r>
          </a:p>
        </p:txBody>
      </p:sp>
      <p:sp>
        <p:nvSpPr>
          <p:cNvPr id="15" name="Text Placeholder 23"/>
          <p:cNvSpPr>
            <a:spLocks noGrp="1"/>
          </p:cNvSpPr>
          <p:nvPr>
            <p:ph type="body" sz="quarter" idx="16" hasCustomPrompt="1"/>
          </p:nvPr>
        </p:nvSpPr>
        <p:spPr>
          <a:xfrm>
            <a:off x="457200" y="2209669"/>
            <a:ext cx="2011680" cy="271081"/>
          </a:xfrm>
        </p:spPr>
        <p:txBody>
          <a:bodyPr/>
          <a:lstStyle>
            <a:lvl1pPr>
              <a:defRPr sz="1200" b="0" baseline="0"/>
            </a:lvl1pPr>
          </a:lstStyle>
          <a:p>
            <a:pPr lvl="0"/>
            <a:r>
              <a:rPr lang="en-US" dirty="0"/>
              <a:t>Insert date</a:t>
            </a:r>
          </a:p>
        </p:txBody>
      </p:sp>
      <p:sp>
        <p:nvSpPr>
          <p:cNvPr id="16" name="Text Placeholder 25"/>
          <p:cNvSpPr>
            <a:spLocks noGrp="1"/>
          </p:cNvSpPr>
          <p:nvPr>
            <p:ph type="body" sz="quarter" idx="17" hasCustomPrompt="1"/>
          </p:nvPr>
        </p:nvSpPr>
        <p:spPr>
          <a:xfrm>
            <a:off x="457200" y="1654457"/>
            <a:ext cx="5257800" cy="527386"/>
          </a:xfrm>
        </p:spPr>
        <p:txBody>
          <a:bodyPr/>
          <a:lstStyle>
            <a:lvl1pPr>
              <a:lnSpc>
                <a:spcPts val="1800"/>
              </a:lnSpc>
              <a:spcAft>
                <a:spcPts val="0"/>
              </a:spcAft>
              <a:defRPr b="0"/>
            </a:lvl1pPr>
          </a:lstStyle>
          <a:p>
            <a:pPr lvl="0"/>
            <a:r>
              <a:rPr lang="en-US" dirty="0"/>
              <a:t>Click to add text</a:t>
            </a:r>
          </a:p>
        </p:txBody>
      </p:sp>
    </p:spTree>
    <p:extLst>
      <p:ext uri="{BB962C8B-B14F-4D97-AF65-F5344CB8AC3E}">
        <p14:creationId xmlns:p14="http://schemas.microsoft.com/office/powerpoint/2010/main" val="285618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hit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6553200" cy="307777"/>
          </a:xfrm>
        </p:spPr>
        <p:txBody>
          <a:bodyPr>
            <a:noAutofit/>
          </a:bodyPr>
          <a:lstStyle/>
          <a:p>
            <a:r>
              <a:rPr lang="en-US"/>
              <a:t>Click to edit Master title style</a:t>
            </a:r>
            <a:endParaRPr lang="en-US" dirty="0"/>
          </a:p>
        </p:txBody>
      </p:sp>
      <p:sp>
        <p:nvSpPr>
          <p:cNvPr id="3" name="Date Placeholder 2"/>
          <p:cNvSpPr>
            <a:spLocks noGrp="1"/>
          </p:cNvSpPr>
          <p:nvPr>
            <p:ph type="dt" sz="half" idx="10"/>
          </p:nvPr>
        </p:nvSpPr>
        <p:spPr>
          <a:xfrm>
            <a:off x="7162800" y="457200"/>
            <a:ext cx="1524000" cy="184666"/>
          </a:xfrm>
          <a:prstGeom prst="rect">
            <a:avLst/>
          </a:prstGeom>
        </p:spPr>
        <p:txBody>
          <a:bodyPr lIns="0" tIns="0" rIns="0" bIns="0">
            <a:noAutofit/>
          </a:bodyPr>
          <a:lstStyle>
            <a:lvl1pPr algn="r">
              <a:defRPr sz="1200"/>
            </a:lvl1pPr>
          </a:lstStyle>
          <a:p>
            <a:endParaRPr lang="en-US" dirty="0">
              <a:solidFill>
                <a:prstClr val="black"/>
              </a:solidFill>
            </a:endParaRPr>
          </a:p>
        </p:txBody>
      </p:sp>
      <p:sp>
        <p:nvSpPr>
          <p:cNvPr id="7" name="Text Placeholder 2"/>
          <p:cNvSpPr>
            <a:spLocks noGrp="1"/>
          </p:cNvSpPr>
          <p:nvPr>
            <p:ph idx="1" hasCustomPrompt="1"/>
          </p:nvPr>
        </p:nvSpPr>
        <p:spPr>
          <a:xfrm>
            <a:off x="457200" y="804672"/>
            <a:ext cx="6553200" cy="276999"/>
          </a:xfrm>
          <a:prstGeom prst="rect">
            <a:avLst/>
          </a:prstGeom>
        </p:spPr>
        <p:txBody>
          <a:bodyPr vert="horz" wrap="square" lIns="0" tIns="0" rIns="0" bIns="0" rtlCol="0">
            <a:noAutofit/>
          </a:bodyPr>
          <a:lstStyle>
            <a:lvl1pPr>
              <a:defRPr sz="1750" b="0"/>
            </a:lvl1pPr>
          </a:lstStyle>
          <a:p>
            <a:pPr lvl="0"/>
            <a:r>
              <a:rPr lang="en-US" dirty="0"/>
              <a:t>Click to edit Master text styles</a:t>
            </a:r>
          </a:p>
        </p:txBody>
      </p:sp>
      <p:pic>
        <p:nvPicPr>
          <p:cNvPr id="8" name="Picture 7"/>
          <p:cNvPicPr>
            <a:picLocks noChangeAspect="1"/>
          </p:cNvPicPr>
          <p:nvPr userDrawn="1"/>
        </p:nvPicPr>
        <p:blipFill>
          <a:blip r:embed="rId2" cstate="print"/>
          <a:stretch>
            <a:fillRect/>
          </a:stretch>
        </p:blipFill>
        <p:spPr>
          <a:xfrm>
            <a:off x="5877560" y="6195724"/>
            <a:ext cx="3022600" cy="584200"/>
          </a:xfrm>
          <a:prstGeom prst="rect">
            <a:avLst/>
          </a:prstGeom>
        </p:spPr>
      </p:pic>
      <p:sp>
        <p:nvSpPr>
          <p:cNvPr id="10" name="Freeform 5"/>
          <p:cNvSpPr>
            <a:spLocks/>
          </p:cNvSpPr>
          <p:nvPr userDrawn="1"/>
        </p:nvSpPr>
        <p:spPr bwMode="auto">
          <a:xfrm>
            <a:off x="457200" y="2933700"/>
            <a:ext cx="3643313" cy="1449388"/>
          </a:xfrm>
          <a:custGeom>
            <a:avLst/>
            <a:gdLst>
              <a:gd name="T0" fmla="*/ 0 w 3820"/>
              <a:gd name="T1" fmla="*/ 1517 h 1517"/>
              <a:gd name="T2" fmla="*/ 0 w 3820"/>
              <a:gd name="T3" fmla="*/ 1517 h 1517"/>
              <a:gd name="T4" fmla="*/ 3820 w 3820"/>
              <a:gd name="T5" fmla="*/ 1517 h 1517"/>
              <a:gd name="T6" fmla="*/ 3820 w 3820"/>
              <a:gd name="T7" fmla="*/ 0 h 1517"/>
              <a:gd name="T8" fmla="*/ 0 w 3820"/>
              <a:gd name="T9" fmla="*/ 0 h 1517"/>
              <a:gd name="T10" fmla="*/ 0 w 3820"/>
              <a:gd name="T11" fmla="*/ 1517 h 1517"/>
            </a:gdLst>
            <a:ahLst/>
            <a:cxnLst>
              <a:cxn ang="0">
                <a:pos x="T0" y="T1"/>
              </a:cxn>
              <a:cxn ang="0">
                <a:pos x="T2" y="T3"/>
              </a:cxn>
              <a:cxn ang="0">
                <a:pos x="T4" y="T5"/>
              </a:cxn>
              <a:cxn ang="0">
                <a:pos x="T6" y="T7"/>
              </a:cxn>
              <a:cxn ang="0">
                <a:pos x="T8" y="T9"/>
              </a:cxn>
              <a:cxn ang="0">
                <a:pos x="T10" y="T11"/>
              </a:cxn>
            </a:cxnLst>
            <a:rect l="0" t="0" r="r" b="b"/>
            <a:pathLst>
              <a:path w="3820" h="1517">
                <a:moveTo>
                  <a:pt x="0" y="1517"/>
                </a:moveTo>
                <a:lnTo>
                  <a:pt x="0" y="1517"/>
                </a:lnTo>
                <a:lnTo>
                  <a:pt x="3820" y="1517"/>
                </a:lnTo>
                <a:lnTo>
                  <a:pt x="3820" y="0"/>
                </a:lnTo>
                <a:lnTo>
                  <a:pt x="0" y="0"/>
                </a:lnTo>
                <a:lnTo>
                  <a:pt x="0" y="151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1" name="Freeform 6"/>
          <p:cNvSpPr>
            <a:spLocks/>
          </p:cNvSpPr>
          <p:nvPr userDrawn="1"/>
        </p:nvSpPr>
        <p:spPr bwMode="auto">
          <a:xfrm>
            <a:off x="8353425" y="2933700"/>
            <a:ext cx="344488" cy="1449388"/>
          </a:xfrm>
          <a:custGeom>
            <a:avLst/>
            <a:gdLst>
              <a:gd name="T0" fmla="*/ 0 w 360"/>
              <a:gd name="T1" fmla="*/ 1517 h 1517"/>
              <a:gd name="T2" fmla="*/ 0 w 360"/>
              <a:gd name="T3" fmla="*/ 1517 h 1517"/>
              <a:gd name="T4" fmla="*/ 360 w 360"/>
              <a:gd name="T5" fmla="*/ 1517 h 1517"/>
              <a:gd name="T6" fmla="*/ 360 w 360"/>
              <a:gd name="T7" fmla="*/ 0 h 1517"/>
              <a:gd name="T8" fmla="*/ 0 w 360"/>
              <a:gd name="T9" fmla="*/ 0 h 1517"/>
              <a:gd name="T10" fmla="*/ 0 w 360"/>
              <a:gd name="T11" fmla="*/ 1517 h 1517"/>
            </a:gdLst>
            <a:ahLst/>
            <a:cxnLst>
              <a:cxn ang="0">
                <a:pos x="T0" y="T1"/>
              </a:cxn>
              <a:cxn ang="0">
                <a:pos x="T2" y="T3"/>
              </a:cxn>
              <a:cxn ang="0">
                <a:pos x="T4" y="T5"/>
              </a:cxn>
              <a:cxn ang="0">
                <a:pos x="T6" y="T7"/>
              </a:cxn>
              <a:cxn ang="0">
                <a:pos x="T8" y="T9"/>
              </a:cxn>
              <a:cxn ang="0">
                <a:pos x="T10" y="T11"/>
              </a:cxn>
            </a:cxnLst>
            <a:rect l="0" t="0" r="r" b="b"/>
            <a:pathLst>
              <a:path w="360" h="1517">
                <a:moveTo>
                  <a:pt x="0" y="1517"/>
                </a:moveTo>
                <a:lnTo>
                  <a:pt x="0" y="1517"/>
                </a:lnTo>
                <a:lnTo>
                  <a:pt x="360" y="1517"/>
                </a:lnTo>
                <a:lnTo>
                  <a:pt x="360" y="0"/>
                </a:lnTo>
                <a:lnTo>
                  <a:pt x="0" y="0"/>
                </a:lnTo>
                <a:lnTo>
                  <a:pt x="0" y="151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2" name="Freeform 7"/>
          <p:cNvSpPr>
            <a:spLocks/>
          </p:cNvSpPr>
          <p:nvPr userDrawn="1"/>
        </p:nvSpPr>
        <p:spPr bwMode="auto">
          <a:xfrm>
            <a:off x="4851400" y="2933700"/>
            <a:ext cx="2674938" cy="733425"/>
          </a:xfrm>
          <a:custGeom>
            <a:avLst/>
            <a:gdLst>
              <a:gd name="T0" fmla="*/ 0 w 2804"/>
              <a:gd name="T1" fmla="*/ 768 h 768"/>
              <a:gd name="T2" fmla="*/ 0 w 2804"/>
              <a:gd name="T3" fmla="*/ 768 h 768"/>
              <a:gd name="T4" fmla="*/ 2804 w 2804"/>
              <a:gd name="T5" fmla="*/ 768 h 768"/>
              <a:gd name="T6" fmla="*/ 2804 w 2804"/>
              <a:gd name="T7" fmla="*/ 0 h 768"/>
              <a:gd name="T8" fmla="*/ 0 w 2804"/>
              <a:gd name="T9" fmla="*/ 0 h 768"/>
              <a:gd name="T10" fmla="*/ 0 w 2804"/>
              <a:gd name="T11" fmla="*/ 768 h 768"/>
            </a:gdLst>
            <a:ahLst/>
            <a:cxnLst>
              <a:cxn ang="0">
                <a:pos x="T0" y="T1"/>
              </a:cxn>
              <a:cxn ang="0">
                <a:pos x="T2" y="T3"/>
              </a:cxn>
              <a:cxn ang="0">
                <a:pos x="T4" y="T5"/>
              </a:cxn>
              <a:cxn ang="0">
                <a:pos x="T6" y="T7"/>
              </a:cxn>
              <a:cxn ang="0">
                <a:pos x="T8" y="T9"/>
              </a:cxn>
              <a:cxn ang="0">
                <a:pos x="T10" y="T11"/>
              </a:cxn>
            </a:cxnLst>
            <a:rect l="0" t="0" r="r" b="b"/>
            <a:pathLst>
              <a:path w="2804" h="768">
                <a:moveTo>
                  <a:pt x="0" y="768"/>
                </a:moveTo>
                <a:lnTo>
                  <a:pt x="0" y="768"/>
                </a:lnTo>
                <a:lnTo>
                  <a:pt x="2804" y="768"/>
                </a:lnTo>
                <a:lnTo>
                  <a:pt x="2804" y="0"/>
                </a:lnTo>
                <a:lnTo>
                  <a:pt x="0" y="0"/>
                </a:lnTo>
                <a:lnTo>
                  <a:pt x="0" y="768"/>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3" name="Freeform 8"/>
          <p:cNvSpPr>
            <a:spLocks/>
          </p:cNvSpPr>
          <p:nvPr userDrawn="1"/>
        </p:nvSpPr>
        <p:spPr bwMode="auto">
          <a:xfrm>
            <a:off x="5383213" y="1519238"/>
            <a:ext cx="1062038" cy="731838"/>
          </a:xfrm>
          <a:custGeom>
            <a:avLst/>
            <a:gdLst>
              <a:gd name="T0" fmla="*/ 0 w 1114"/>
              <a:gd name="T1" fmla="*/ 767 h 767"/>
              <a:gd name="T2" fmla="*/ 0 w 1114"/>
              <a:gd name="T3" fmla="*/ 767 h 767"/>
              <a:gd name="T4" fmla="*/ 1114 w 1114"/>
              <a:gd name="T5" fmla="*/ 767 h 767"/>
              <a:gd name="T6" fmla="*/ 1114 w 1114"/>
              <a:gd name="T7" fmla="*/ 0 h 767"/>
              <a:gd name="T8" fmla="*/ 0 w 1114"/>
              <a:gd name="T9" fmla="*/ 0 h 767"/>
              <a:gd name="T10" fmla="*/ 0 w 1114"/>
              <a:gd name="T11" fmla="*/ 767 h 767"/>
            </a:gdLst>
            <a:ahLst/>
            <a:cxnLst>
              <a:cxn ang="0">
                <a:pos x="T0" y="T1"/>
              </a:cxn>
              <a:cxn ang="0">
                <a:pos x="T2" y="T3"/>
              </a:cxn>
              <a:cxn ang="0">
                <a:pos x="T4" y="T5"/>
              </a:cxn>
              <a:cxn ang="0">
                <a:pos x="T6" y="T7"/>
              </a:cxn>
              <a:cxn ang="0">
                <a:pos x="T8" y="T9"/>
              </a:cxn>
              <a:cxn ang="0">
                <a:pos x="T10" y="T11"/>
              </a:cxn>
            </a:cxnLst>
            <a:rect l="0" t="0" r="r" b="b"/>
            <a:pathLst>
              <a:path w="1114" h="767">
                <a:moveTo>
                  <a:pt x="0" y="767"/>
                </a:moveTo>
                <a:lnTo>
                  <a:pt x="0" y="767"/>
                </a:lnTo>
                <a:lnTo>
                  <a:pt x="1114" y="767"/>
                </a:lnTo>
                <a:lnTo>
                  <a:pt x="1114" y="0"/>
                </a:lnTo>
                <a:lnTo>
                  <a:pt x="0" y="0"/>
                </a:lnTo>
                <a:lnTo>
                  <a:pt x="0" y="76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4" name="Freeform 9"/>
          <p:cNvSpPr>
            <a:spLocks/>
          </p:cNvSpPr>
          <p:nvPr userDrawn="1"/>
        </p:nvSpPr>
        <p:spPr bwMode="auto">
          <a:xfrm>
            <a:off x="5383213" y="5464175"/>
            <a:ext cx="2874963" cy="349250"/>
          </a:xfrm>
          <a:custGeom>
            <a:avLst/>
            <a:gdLst>
              <a:gd name="T0" fmla="*/ 0 w 3015"/>
              <a:gd name="T1" fmla="*/ 365 h 365"/>
              <a:gd name="T2" fmla="*/ 0 w 3015"/>
              <a:gd name="T3" fmla="*/ 365 h 365"/>
              <a:gd name="T4" fmla="*/ 3015 w 3015"/>
              <a:gd name="T5" fmla="*/ 365 h 365"/>
              <a:gd name="T6" fmla="*/ 3015 w 3015"/>
              <a:gd name="T7" fmla="*/ 0 h 365"/>
              <a:gd name="T8" fmla="*/ 0 w 3015"/>
              <a:gd name="T9" fmla="*/ 0 h 365"/>
              <a:gd name="T10" fmla="*/ 0 w 3015"/>
              <a:gd name="T11" fmla="*/ 365 h 365"/>
            </a:gdLst>
            <a:ahLst/>
            <a:cxnLst>
              <a:cxn ang="0">
                <a:pos x="T0" y="T1"/>
              </a:cxn>
              <a:cxn ang="0">
                <a:pos x="T2" y="T3"/>
              </a:cxn>
              <a:cxn ang="0">
                <a:pos x="T4" y="T5"/>
              </a:cxn>
              <a:cxn ang="0">
                <a:pos x="T6" y="T7"/>
              </a:cxn>
              <a:cxn ang="0">
                <a:pos x="T8" y="T9"/>
              </a:cxn>
              <a:cxn ang="0">
                <a:pos x="T10" y="T11"/>
              </a:cxn>
            </a:cxnLst>
            <a:rect l="0" t="0" r="r" b="b"/>
            <a:pathLst>
              <a:path w="3015" h="365">
                <a:moveTo>
                  <a:pt x="0" y="365"/>
                </a:moveTo>
                <a:lnTo>
                  <a:pt x="0" y="365"/>
                </a:lnTo>
                <a:lnTo>
                  <a:pt x="3015" y="365"/>
                </a:lnTo>
                <a:lnTo>
                  <a:pt x="3015" y="0"/>
                </a:lnTo>
                <a:lnTo>
                  <a:pt x="0" y="0"/>
                </a:lnTo>
                <a:lnTo>
                  <a:pt x="0" y="365"/>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5" name="Freeform 10"/>
          <p:cNvSpPr>
            <a:spLocks/>
          </p:cNvSpPr>
          <p:nvPr userDrawn="1"/>
        </p:nvSpPr>
        <p:spPr bwMode="auto">
          <a:xfrm>
            <a:off x="457200" y="5464175"/>
            <a:ext cx="814388" cy="349250"/>
          </a:xfrm>
          <a:custGeom>
            <a:avLst/>
            <a:gdLst>
              <a:gd name="T0" fmla="*/ 0 w 854"/>
              <a:gd name="T1" fmla="*/ 365 h 365"/>
              <a:gd name="T2" fmla="*/ 0 w 854"/>
              <a:gd name="T3" fmla="*/ 365 h 365"/>
              <a:gd name="T4" fmla="*/ 854 w 854"/>
              <a:gd name="T5" fmla="*/ 365 h 365"/>
              <a:gd name="T6" fmla="*/ 854 w 854"/>
              <a:gd name="T7" fmla="*/ 0 h 365"/>
              <a:gd name="T8" fmla="*/ 0 w 854"/>
              <a:gd name="T9" fmla="*/ 0 h 365"/>
              <a:gd name="T10" fmla="*/ 0 w 854"/>
              <a:gd name="T11" fmla="*/ 365 h 365"/>
            </a:gdLst>
            <a:ahLst/>
            <a:cxnLst>
              <a:cxn ang="0">
                <a:pos x="T0" y="T1"/>
              </a:cxn>
              <a:cxn ang="0">
                <a:pos x="T2" y="T3"/>
              </a:cxn>
              <a:cxn ang="0">
                <a:pos x="T4" y="T5"/>
              </a:cxn>
              <a:cxn ang="0">
                <a:pos x="T6" y="T7"/>
              </a:cxn>
              <a:cxn ang="0">
                <a:pos x="T8" y="T9"/>
              </a:cxn>
              <a:cxn ang="0">
                <a:pos x="T10" y="T11"/>
              </a:cxn>
            </a:cxnLst>
            <a:rect l="0" t="0" r="r" b="b"/>
            <a:pathLst>
              <a:path w="854" h="365">
                <a:moveTo>
                  <a:pt x="0" y="365"/>
                </a:moveTo>
                <a:lnTo>
                  <a:pt x="0" y="365"/>
                </a:lnTo>
                <a:lnTo>
                  <a:pt x="854" y="365"/>
                </a:lnTo>
                <a:lnTo>
                  <a:pt x="854" y="0"/>
                </a:lnTo>
                <a:lnTo>
                  <a:pt x="0" y="0"/>
                </a:lnTo>
                <a:lnTo>
                  <a:pt x="0" y="365"/>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6" name="Freeform 11"/>
          <p:cNvSpPr>
            <a:spLocks/>
          </p:cNvSpPr>
          <p:nvPr userDrawn="1"/>
        </p:nvSpPr>
        <p:spPr bwMode="auto">
          <a:xfrm>
            <a:off x="1903413" y="1519238"/>
            <a:ext cx="1611313" cy="347663"/>
          </a:xfrm>
          <a:custGeom>
            <a:avLst/>
            <a:gdLst>
              <a:gd name="T0" fmla="*/ 0 w 1690"/>
              <a:gd name="T1" fmla="*/ 364 h 364"/>
              <a:gd name="T2" fmla="*/ 0 w 1690"/>
              <a:gd name="T3" fmla="*/ 364 h 364"/>
              <a:gd name="T4" fmla="*/ 1690 w 1690"/>
              <a:gd name="T5" fmla="*/ 364 h 364"/>
              <a:gd name="T6" fmla="*/ 1690 w 1690"/>
              <a:gd name="T7" fmla="*/ 0 h 364"/>
              <a:gd name="T8" fmla="*/ 0 w 1690"/>
              <a:gd name="T9" fmla="*/ 0 h 364"/>
              <a:gd name="T10" fmla="*/ 0 w 1690"/>
              <a:gd name="T11" fmla="*/ 364 h 364"/>
            </a:gdLst>
            <a:ahLst/>
            <a:cxnLst>
              <a:cxn ang="0">
                <a:pos x="T0" y="T1"/>
              </a:cxn>
              <a:cxn ang="0">
                <a:pos x="T2" y="T3"/>
              </a:cxn>
              <a:cxn ang="0">
                <a:pos x="T4" y="T5"/>
              </a:cxn>
              <a:cxn ang="0">
                <a:pos x="T6" y="T7"/>
              </a:cxn>
              <a:cxn ang="0">
                <a:pos x="T8" y="T9"/>
              </a:cxn>
              <a:cxn ang="0">
                <a:pos x="T10" y="T11"/>
              </a:cxn>
            </a:cxnLst>
            <a:rect l="0" t="0" r="r" b="b"/>
            <a:pathLst>
              <a:path w="1690" h="364">
                <a:moveTo>
                  <a:pt x="0" y="364"/>
                </a:moveTo>
                <a:lnTo>
                  <a:pt x="0" y="364"/>
                </a:lnTo>
                <a:lnTo>
                  <a:pt x="1690" y="364"/>
                </a:lnTo>
                <a:lnTo>
                  <a:pt x="1690" y="0"/>
                </a:lnTo>
                <a:lnTo>
                  <a:pt x="0" y="0"/>
                </a:lnTo>
                <a:lnTo>
                  <a:pt x="0" y="364"/>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7" name="Freeform 12"/>
          <p:cNvSpPr>
            <a:spLocks/>
          </p:cNvSpPr>
          <p:nvPr userDrawn="1"/>
        </p:nvSpPr>
        <p:spPr bwMode="auto">
          <a:xfrm>
            <a:off x="457200" y="1519238"/>
            <a:ext cx="328613" cy="608013"/>
          </a:xfrm>
          <a:custGeom>
            <a:avLst/>
            <a:gdLst>
              <a:gd name="T0" fmla="*/ 0 w 345"/>
              <a:gd name="T1" fmla="*/ 637 h 637"/>
              <a:gd name="T2" fmla="*/ 0 w 345"/>
              <a:gd name="T3" fmla="*/ 637 h 637"/>
              <a:gd name="T4" fmla="*/ 345 w 345"/>
              <a:gd name="T5" fmla="*/ 637 h 637"/>
              <a:gd name="T6" fmla="*/ 345 w 345"/>
              <a:gd name="T7" fmla="*/ 0 h 637"/>
              <a:gd name="T8" fmla="*/ 0 w 345"/>
              <a:gd name="T9" fmla="*/ 0 h 637"/>
              <a:gd name="T10" fmla="*/ 0 w 345"/>
              <a:gd name="T11" fmla="*/ 637 h 637"/>
            </a:gdLst>
            <a:ahLst/>
            <a:cxnLst>
              <a:cxn ang="0">
                <a:pos x="T0" y="T1"/>
              </a:cxn>
              <a:cxn ang="0">
                <a:pos x="T2" y="T3"/>
              </a:cxn>
              <a:cxn ang="0">
                <a:pos x="T4" y="T5"/>
              </a:cxn>
              <a:cxn ang="0">
                <a:pos x="T6" y="T7"/>
              </a:cxn>
              <a:cxn ang="0">
                <a:pos x="T8" y="T9"/>
              </a:cxn>
              <a:cxn ang="0">
                <a:pos x="T10" y="T11"/>
              </a:cxn>
            </a:cxnLst>
            <a:rect l="0" t="0" r="r" b="b"/>
            <a:pathLst>
              <a:path w="345" h="637">
                <a:moveTo>
                  <a:pt x="0" y="637"/>
                </a:moveTo>
                <a:lnTo>
                  <a:pt x="0" y="637"/>
                </a:lnTo>
                <a:lnTo>
                  <a:pt x="345" y="637"/>
                </a:lnTo>
                <a:lnTo>
                  <a:pt x="345" y="0"/>
                </a:lnTo>
                <a:lnTo>
                  <a:pt x="0" y="0"/>
                </a:lnTo>
                <a:lnTo>
                  <a:pt x="0" y="63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8" name="Footer Placeholder 3 Copyright"/>
          <p:cNvSpPr>
            <a:spLocks noGrp="1"/>
          </p:cNvSpPr>
          <p:nvPr>
            <p:ph type="ftr" sz="quarter" idx="11"/>
          </p:nvPr>
        </p:nvSpPr>
        <p:spPr>
          <a:xfrm>
            <a:off x="457199" y="6400800"/>
            <a:ext cx="5277853" cy="92333"/>
          </a:xfrm>
        </p:spPr>
        <p:txBody>
          <a:bodyPr/>
          <a:lstStyle/>
          <a:p>
            <a:r>
              <a:rPr lang="en-US" dirty="0">
                <a:solidFill>
                  <a:prstClr val="black"/>
                </a:solidFill>
              </a:rPr>
              <a:t>© 2020 Willis Towers Watson. All rights reserved. Proprietary and Confidential. For Willis Towers Watson and Willis Towers Watson client use only.</a:t>
            </a:r>
          </a:p>
        </p:txBody>
      </p:sp>
    </p:spTree>
    <p:extLst>
      <p:ext uri="{BB962C8B-B14F-4D97-AF65-F5344CB8AC3E}">
        <p14:creationId xmlns:p14="http://schemas.microsoft.com/office/powerpoint/2010/main" val="138152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brand Title Whit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6553200" cy="307777"/>
          </a:xfrm>
        </p:spPr>
        <p:txBody>
          <a:bodyPr>
            <a:noAutofit/>
          </a:bodyPr>
          <a:lstStyle/>
          <a:p>
            <a:r>
              <a:rPr lang="en-US"/>
              <a:t>Click to edit Master title style</a:t>
            </a:r>
            <a:endParaRPr lang="en-US" dirty="0"/>
          </a:p>
        </p:txBody>
      </p:sp>
      <p:sp>
        <p:nvSpPr>
          <p:cNvPr id="3" name="Date Placeholder 2"/>
          <p:cNvSpPr>
            <a:spLocks noGrp="1"/>
          </p:cNvSpPr>
          <p:nvPr>
            <p:ph type="dt" sz="half" idx="10"/>
          </p:nvPr>
        </p:nvSpPr>
        <p:spPr>
          <a:xfrm>
            <a:off x="7162800" y="457200"/>
            <a:ext cx="1524000" cy="184666"/>
          </a:xfrm>
          <a:prstGeom prst="rect">
            <a:avLst/>
          </a:prstGeom>
        </p:spPr>
        <p:txBody>
          <a:bodyPr lIns="0" tIns="0" rIns="0" bIns="0">
            <a:noAutofit/>
          </a:bodyPr>
          <a:lstStyle>
            <a:lvl1pPr algn="r">
              <a:defRPr sz="1200"/>
            </a:lvl1pPr>
          </a:lstStyle>
          <a:p>
            <a:endParaRPr lang="en-US" dirty="0">
              <a:solidFill>
                <a:prstClr val="black"/>
              </a:solidFill>
            </a:endParaRPr>
          </a:p>
        </p:txBody>
      </p:sp>
      <p:sp>
        <p:nvSpPr>
          <p:cNvPr id="4" name="Footer Placeholder 3 Copyright"/>
          <p:cNvSpPr>
            <a:spLocks noGrp="1"/>
          </p:cNvSpPr>
          <p:nvPr>
            <p:ph type="ftr" sz="quarter" idx="11"/>
          </p:nvPr>
        </p:nvSpPr>
        <p:spPr>
          <a:xfrm>
            <a:off x="457200" y="6400800"/>
            <a:ext cx="2410255" cy="92333"/>
          </a:xfrm>
        </p:spPr>
        <p:txBody>
          <a:bodyPr/>
          <a:lstStyle/>
          <a:p>
            <a:r>
              <a:rPr lang="en-US" dirty="0">
                <a:solidFill>
                  <a:prstClr val="black"/>
                </a:solidFill>
              </a:rPr>
              <a:t>© 2019 Willis Towers Watson. All rights reserved. Proprietary and Confidential. For Willis Towers Watson and Willis Towers Watson client use only.</a:t>
            </a:r>
          </a:p>
        </p:txBody>
      </p:sp>
      <p:sp>
        <p:nvSpPr>
          <p:cNvPr id="7" name="Text Placeholder 2"/>
          <p:cNvSpPr>
            <a:spLocks noGrp="1"/>
          </p:cNvSpPr>
          <p:nvPr>
            <p:ph idx="1" hasCustomPrompt="1"/>
          </p:nvPr>
        </p:nvSpPr>
        <p:spPr>
          <a:xfrm>
            <a:off x="457200" y="804672"/>
            <a:ext cx="6553200" cy="276999"/>
          </a:xfrm>
          <a:prstGeom prst="rect">
            <a:avLst/>
          </a:prstGeom>
        </p:spPr>
        <p:txBody>
          <a:bodyPr vert="horz" wrap="square" lIns="0" tIns="0" rIns="0" bIns="0" rtlCol="0">
            <a:noAutofit/>
          </a:bodyPr>
          <a:lstStyle>
            <a:lvl1pPr>
              <a:defRPr sz="1750" b="0"/>
            </a:lvl1pPr>
          </a:lstStyle>
          <a:p>
            <a:pPr lvl="0"/>
            <a:r>
              <a:rPr lang="en-US" dirty="0"/>
              <a:t>Click to edit Master text styles</a:t>
            </a:r>
          </a:p>
        </p:txBody>
      </p:sp>
      <p:pic>
        <p:nvPicPr>
          <p:cNvPr id="8" name="Picture 7"/>
          <p:cNvPicPr>
            <a:picLocks noChangeAspect="1"/>
          </p:cNvPicPr>
          <p:nvPr userDrawn="1"/>
        </p:nvPicPr>
        <p:blipFill>
          <a:blip r:embed="rId2" cstate="print"/>
          <a:stretch>
            <a:fillRect/>
          </a:stretch>
        </p:blipFill>
        <p:spPr>
          <a:xfrm>
            <a:off x="5877560" y="6195724"/>
            <a:ext cx="3022600" cy="584200"/>
          </a:xfrm>
          <a:prstGeom prst="rect">
            <a:avLst/>
          </a:prstGeom>
        </p:spPr>
      </p:pic>
      <p:sp>
        <p:nvSpPr>
          <p:cNvPr id="10" name="Freeform 5"/>
          <p:cNvSpPr>
            <a:spLocks/>
          </p:cNvSpPr>
          <p:nvPr userDrawn="1"/>
        </p:nvSpPr>
        <p:spPr bwMode="auto">
          <a:xfrm>
            <a:off x="457200" y="2933700"/>
            <a:ext cx="3643313" cy="1449388"/>
          </a:xfrm>
          <a:custGeom>
            <a:avLst/>
            <a:gdLst>
              <a:gd name="T0" fmla="*/ 0 w 3820"/>
              <a:gd name="T1" fmla="*/ 1517 h 1517"/>
              <a:gd name="T2" fmla="*/ 0 w 3820"/>
              <a:gd name="T3" fmla="*/ 1517 h 1517"/>
              <a:gd name="T4" fmla="*/ 3820 w 3820"/>
              <a:gd name="T5" fmla="*/ 1517 h 1517"/>
              <a:gd name="T6" fmla="*/ 3820 w 3820"/>
              <a:gd name="T7" fmla="*/ 0 h 1517"/>
              <a:gd name="T8" fmla="*/ 0 w 3820"/>
              <a:gd name="T9" fmla="*/ 0 h 1517"/>
              <a:gd name="T10" fmla="*/ 0 w 3820"/>
              <a:gd name="T11" fmla="*/ 1517 h 1517"/>
            </a:gdLst>
            <a:ahLst/>
            <a:cxnLst>
              <a:cxn ang="0">
                <a:pos x="T0" y="T1"/>
              </a:cxn>
              <a:cxn ang="0">
                <a:pos x="T2" y="T3"/>
              </a:cxn>
              <a:cxn ang="0">
                <a:pos x="T4" y="T5"/>
              </a:cxn>
              <a:cxn ang="0">
                <a:pos x="T6" y="T7"/>
              </a:cxn>
              <a:cxn ang="0">
                <a:pos x="T8" y="T9"/>
              </a:cxn>
              <a:cxn ang="0">
                <a:pos x="T10" y="T11"/>
              </a:cxn>
            </a:cxnLst>
            <a:rect l="0" t="0" r="r" b="b"/>
            <a:pathLst>
              <a:path w="3820" h="1517">
                <a:moveTo>
                  <a:pt x="0" y="1517"/>
                </a:moveTo>
                <a:lnTo>
                  <a:pt x="0" y="1517"/>
                </a:lnTo>
                <a:lnTo>
                  <a:pt x="3820" y="1517"/>
                </a:lnTo>
                <a:lnTo>
                  <a:pt x="3820" y="0"/>
                </a:lnTo>
                <a:lnTo>
                  <a:pt x="0" y="0"/>
                </a:lnTo>
                <a:lnTo>
                  <a:pt x="0" y="151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1" name="Freeform 6"/>
          <p:cNvSpPr>
            <a:spLocks/>
          </p:cNvSpPr>
          <p:nvPr userDrawn="1"/>
        </p:nvSpPr>
        <p:spPr bwMode="auto">
          <a:xfrm>
            <a:off x="8353425" y="2933700"/>
            <a:ext cx="344488" cy="1449388"/>
          </a:xfrm>
          <a:custGeom>
            <a:avLst/>
            <a:gdLst>
              <a:gd name="T0" fmla="*/ 0 w 360"/>
              <a:gd name="T1" fmla="*/ 1517 h 1517"/>
              <a:gd name="T2" fmla="*/ 0 w 360"/>
              <a:gd name="T3" fmla="*/ 1517 h 1517"/>
              <a:gd name="T4" fmla="*/ 360 w 360"/>
              <a:gd name="T5" fmla="*/ 1517 h 1517"/>
              <a:gd name="T6" fmla="*/ 360 w 360"/>
              <a:gd name="T7" fmla="*/ 0 h 1517"/>
              <a:gd name="T8" fmla="*/ 0 w 360"/>
              <a:gd name="T9" fmla="*/ 0 h 1517"/>
              <a:gd name="T10" fmla="*/ 0 w 360"/>
              <a:gd name="T11" fmla="*/ 1517 h 1517"/>
            </a:gdLst>
            <a:ahLst/>
            <a:cxnLst>
              <a:cxn ang="0">
                <a:pos x="T0" y="T1"/>
              </a:cxn>
              <a:cxn ang="0">
                <a:pos x="T2" y="T3"/>
              </a:cxn>
              <a:cxn ang="0">
                <a:pos x="T4" y="T5"/>
              </a:cxn>
              <a:cxn ang="0">
                <a:pos x="T6" y="T7"/>
              </a:cxn>
              <a:cxn ang="0">
                <a:pos x="T8" y="T9"/>
              </a:cxn>
              <a:cxn ang="0">
                <a:pos x="T10" y="T11"/>
              </a:cxn>
            </a:cxnLst>
            <a:rect l="0" t="0" r="r" b="b"/>
            <a:pathLst>
              <a:path w="360" h="1517">
                <a:moveTo>
                  <a:pt x="0" y="1517"/>
                </a:moveTo>
                <a:lnTo>
                  <a:pt x="0" y="1517"/>
                </a:lnTo>
                <a:lnTo>
                  <a:pt x="360" y="1517"/>
                </a:lnTo>
                <a:lnTo>
                  <a:pt x="360" y="0"/>
                </a:lnTo>
                <a:lnTo>
                  <a:pt x="0" y="0"/>
                </a:lnTo>
                <a:lnTo>
                  <a:pt x="0" y="151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2" name="Freeform 7"/>
          <p:cNvSpPr>
            <a:spLocks/>
          </p:cNvSpPr>
          <p:nvPr userDrawn="1"/>
        </p:nvSpPr>
        <p:spPr bwMode="auto">
          <a:xfrm>
            <a:off x="4851400" y="2933700"/>
            <a:ext cx="2674938" cy="733425"/>
          </a:xfrm>
          <a:custGeom>
            <a:avLst/>
            <a:gdLst>
              <a:gd name="T0" fmla="*/ 0 w 2804"/>
              <a:gd name="T1" fmla="*/ 768 h 768"/>
              <a:gd name="T2" fmla="*/ 0 w 2804"/>
              <a:gd name="T3" fmla="*/ 768 h 768"/>
              <a:gd name="T4" fmla="*/ 2804 w 2804"/>
              <a:gd name="T5" fmla="*/ 768 h 768"/>
              <a:gd name="T6" fmla="*/ 2804 w 2804"/>
              <a:gd name="T7" fmla="*/ 0 h 768"/>
              <a:gd name="T8" fmla="*/ 0 w 2804"/>
              <a:gd name="T9" fmla="*/ 0 h 768"/>
              <a:gd name="T10" fmla="*/ 0 w 2804"/>
              <a:gd name="T11" fmla="*/ 768 h 768"/>
            </a:gdLst>
            <a:ahLst/>
            <a:cxnLst>
              <a:cxn ang="0">
                <a:pos x="T0" y="T1"/>
              </a:cxn>
              <a:cxn ang="0">
                <a:pos x="T2" y="T3"/>
              </a:cxn>
              <a:cxn ang="0">
                <a:pos x="T4" y="T5"/>
              </a:cxn>
              <a:cxn ang="0">
                <a:pos x="T6" y="T7"/>
              </a:cxn>
              <a:cxn ang="0">
                <a:pos x="T8" y="T9"/>
              </a:cxn>
              <a:cxn ang="0">
                <a:pos x="T10" y="T11"/>
              </a:cxn>
            </a:cxnLst>
            <a:rect l="0" t="0" r="r" b="b"/>
            <a:pathLst>
              <a:path w="2804" h="768">
                <a:moveTo>
                  <a:pt x="0" y="768"/>
                </a:moveTo>
                <a:lnTo>
                  <a:pt x="0" y="768"/>
                </a:lnTo>
                <a:lnTo>
                  <a:pt x="2804" y="768"/>
                </a:lnTo>
                <a:lnTo>
                  <a:pt x="2804" y="0"/>
                </a:lnTo>
                <a:lnTo>
                  <a:pt x="0" y="0"/>
                </a:lnTo>
                <a:lnTo>
                  <a:pt x="0" y="768"/>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3" name="Freeform 8"/>
          <p:cNvSpPr>
            <a:spLocks/>
          </p:cNvSpPr>
          <p:nvPr userDrawn="1"/>
        </p:nvSpPr>
        <p:spPr bwMode="auto">
          <a:xfrm>
            <a:off x="5383213" y="1519238"/>
            <a:ext cx="1062038" cy="731838"/>
          </a:xfrm>
          <a:custGeom>
            <a:avLst/>
            <a:gdLst>
              <a:gd name="T0" fmla="*/ 0 w 1114"/>
              <a:gd name="T1" fmla="*/ 767 h 767"/>
              <a:gd name="T2" fmla="*/ 0 w 1114"/>
              <a:gd name="T3" fmla="*/ 767 h 767"/>
              <a:gd name="T4" fmla="*/ 1114 w 1114"/>
              <a:gd name="T5" fmla="*/ 767 h 767"/>
              <a:gd name="T6" fmla="*/ 1114 w 1114"/>
              <a:gd name="T7" fmla="*/ 0 h 767"/>
              <a:gd name="T8" fmla="*/ 0 w 1114"/>
              <a:gd name="T9" fmla="*/ 0 h 767"/>
              <a:gd name="T10" fmla="*/ 0 w 1114"/>
              <a:gd name="T11" fmla="*/ 767 h 767"/>
            </a:gdLst>
            <a:ahLst/>
            <a:cxnLst>
              <a:cxn ang="0">
                <a:pos x="T0" y="T1"/>
              </a:cxn>
              <a:cxn ang="0">
                <a:pos x="T2" y="T3"/>
              </a:cxn>
              <a:cxn ang="0">
                <a:pos x="T4" y="T5"/>
              </a:cxn>
              <a:cxn ang="0">
                <a:pos x="T6" y="T7"/>
              </a:cxn>
              <a:cxn ang="0">
                <a:pos x="T8" y="T9"/>
              </a:cxn>
              <a:cxn ang="0">
                <a:pos x="T10" y="T11"/>
              </a:cxn>
            </a:cxnLst>
            <a:rect l="0" t="0" r="r" b="b"/>
            <a:pathLst>
              <a:path w="1114" h="767">
                <a:moveTo>
                  <a:pt x="0" y="767"/>
                </a:moveTo>
                <a:lnTo>
                  <a:pt x="0" y="767"/>
                </a:lnTo>
                <a:lnTo>
                  <a:pt x="1114" y="767"/>
                </a:lnTo>
                <a:lnTo>
                  <a:pt x="1114" y="0"/>
                </a:lnTo>
                <a:lnTo>
                  <a:pt x="0" y="0"/>
                </a:lnTo>
                <a:lnTo>
                  <a:pt x="0" y="76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4" name="Freeform 9"/>
          <p:cNvSpPr>
            <a:spLocks/>
          </p:cNvSpPr>
          <p:nvPr userDrawn="1"/>
        </p:nvSpPr>
        <p:spPr bwMode="auto">
          <a:xfrm>
            <a:off x="5383213" y="5464175"/>
            <a:ext cx="2874963" cy="349250"/>
          </a:xfrm>
          <a:custGeom>
            <a:avLst/>
            <a:gdLst>
              <a:gd name="T0" fmla="*/ 0 w 3015"/>
              <a:gd name="T1" fmla="*/ 365 h 365"/>
              <a:gd name="T2" fmla="*/ 0 w 3015"/>
              <a:gd name="T3" fmla="*/ 365 h 365"/>
              <a:gd name="T4" fmla="*/ 3015 w 3015"/>
              <a:gd name="T5" fmla="*/ 365 h 365"/>
              <a:gd name="T6" fmla="*/ 3015 w 3015"/>
              <a:gd name="T7" fmla="*/ 0 h 365"/>
              <a:gd name="T8" fmla="*/ 0 w 3015"/>
              <a:gd name="T9" fmla="*/ 0 h 365"/>
              <a:gd name="T10" fmla="*/ 0 w 3015"/>
              <a:gd name="T11" fmla="*/ 365 h 365"/>
            </a:gdLst>
            <a:ahLst/>
            <a:cxnLst>
              <a:cxn ang="0">
                <a:pos x="T0" y="T1"/>
              </a:cxn>
              <a:cxn ang="0">
                <a:pos x="T2" y="T3"/>
              </a:cxn>
              <a:cxn ang="0">
                <a:pos x="T4" y="T5"/>
              </a:cxn>
              <a:cxn ang="0">
                <a:pos x="T6" y="T7"/>
              </a:cxn>
              <a:cxn ang="0">
                <a:pos x="T8" y="T9"/>
              </a:cxn>
              <a:cxn ang="0">
                <a:pos x="T10" y="T11"/>
              </a:cxn>
            </a:cxnLst>
            <a:rect l="0" t="0" r="r" b="b"/>
            <a:pathLst>
              <a:path w="3015" h="365">
                <a:moveTo>
                  <a:pt x="0" y="365"/>
                </a:moveTo>
                <a:lnTo>
                  <a:pt x="0" y="365"/>
                </a:lnTo>
                <a:lnTo>
                  <a:pt x="3015" y="365"/>
                </a:lnTo>
                <a:lnTo>
                  <a:pt x="3015" y="0"/>
                </a:lnTo>
                <a:lnTo>
                  <a:pt x="0" y="0"/>
                </a:lnTo>
                <a:lnTo>
                  <a:pt x="0" y="365"/>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5" name="Freeform 10"/>
          <p:cNvSpPr>
            <a:spLocks/>
          </p:cNvSpPr>
          <p:nvPr userDrawn="1"/>
        </p:nvSpPr>
        <p:spPr bwMode="auto">
          <a:xfrm>
            <a:off x="457200" y="5464175"/>
            <a:ext cx="814388" cy="349250"/>
          </a:xfrm>
          <a:custGeom>
            <a:avLst/>
            <a:gdLst>
              <a:gd name="T0" fmla="*/ 0 w 854"/>
              <a:gd name="T1" fmla="*/ 365 h 365"/>
              <a:gd name="T2" fmla="*/ 0 w 854"/>
              <a:gd name="T3" fmla="*/ 365 h 365"/>
              <a:gd name="T4" fmla="*/ 854 w 854"/>
              <a:gd name="T5" fmla="*/ 365 h 365"/>
              <a:gd name="T6" fmla="*/ 854 w 854"/>
              <a:gd name="T7" fmla="*/ 0 h 365"/>
              <a:gd name="T8" fmla="*/ 0 w 854"/>
              <a:gd name="T9" fmla="*/ 0 h 365"/>
              <a:gd name="T10" fmla="*/ 0 w 854"/>
              <a:gd name="T11" fmla="*/ 365 h 365"/>
            </a:gdLst>
            <a:ahLst/>
            <a:cxnLst>
              <a:cxn ang="0">
                <a:pos x="T0" y="T1"/>
              </a:cxn>
              <a:cxn ang="0">
                <a:pos x="T2" y="T3"/>
              </a:cxn>
              <a:cxn ang="0">
                <a:pos x="T4" y="T5"/>
              </a:cxn>
              <a:cxn ang="0">
                <a:pos x="T6" y="T7"/>
              </a:cxn>
              <a:cxn ang="0">
                <a:pos x="T8" y="T9"/>
              </a:cxn>
              <a:cxn ang="0">
                <a:pos x="T10" y="T11"/>
              </a:cxn>
            </a:cxnLst>
            <a:rect l="0" t="0" r="r" b="b"/>
            <a:pathLst>
              <a:path w="854" h="365">
                <a:moveTo>
                  <a:pt x="0" y="365"/>
                </a:moveTo>
                <a:lnTo>
                  <a:pt x="0" y="365"/>
                </a:lnTo>
                <a:lnTo>
                  <a:pt x="854" y="365"/>
                </a:lnTo>
                <a:lnTo>
                  <a:pt x="854" y="0"/>
                </a:lnTo>
                <a:lnTo>
                  <a:pt x="0" y="0"/>
                </a:lnTo>
                <a:lnTo>
                  <a:pt x="0" y="365"/>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6" name="Freeform 11"/>
          <p:cNvSpPr>
            <a:spLocks/>
          </p:cNvSpPr>
          <p:nvPr userDrawn="1"/>
        </p:nvSpPr>
        <p:spPr bwMode="auto">
          <a:xfrm>
            <a:off x="1903413" y="1519238"/>
            <a:ext cx="1611313" cy="347663"/>
          </a:xfrm>
          <a:custGeom>
            <a:avLst/>
            <a:gdLst>
              <a:gd name="T0" fmla="*/ 0 w 1690"/>
              <a:gd name="T1" fmla="*/ 364 h 364"/>
              <a:gd name="T2" fmla="*/ 0 w 1690"/>
              <a:gd name="T3" fmla="*/ 364 h 364"/>
              <a:gd name="T4" fmla="*/ 1690 w 1690"/>
              <a:gd name="T5" fmla="*/ 364 h 364"/>
              <a:gd name="T6" fmla="*/ 1690 w 1690"/>
              <a:gd name="T7" fmla="*/ 0 h 364"/>
              <a:gd name="T8" fmla="*/ 0 w 1690"/>
              <a:gd name="T9" fmla="*/ 0 h 364"/>
              <a:gd name="T10" fmla="*/ 0 w 1690"/>
              <a:gd name="T11" fmla="*/ 364 h 364"/>
            </a:gdLst>
            <a:ahLst/>
            <a:cxnLst>
              <a:cxn ang="0">
                <a:pos x="T0" y="T1"/>
              </a:cxn>
              <a:cxn ang="0">
                <a:pos x="T2" y="T3"/>
              </a:cxn>
              <a:cxn ang="0">
                <a:pos x="T4" y="T5"/>
              </a:cxn>
              <a:cxn ang="0">
                <a:pos x="T6" y="T7"/>
              </a:cxn>
              <a:cxn ang="0">
                <a:pos x="T8" y="T9"/>
              </a:cxn>
              <a:cxn ang="0">
                <a:pos x="T10" y="T11"/>
              </a:cxn>
            </a:cxnLst>
            <a:rect l="0" t="0" r="r" b="b"/>
            <a:pathLst>
              <a:path w="1690" h="364">
                <a:moveTo>
                  <a:pt x="0" y="364"/>
                </a:moveTo>
                <a:lnTo>
                  <a:pt x="0" y="364"/>
                </a:lnTo>
                <a:lnTo>
                  <a:pt x="1690" y="364"/>
                </a:lnTo>
                <a:lnTo>
                  <a:pt x="1690" y="0"/>
                </a:lnTo>
                <a:lnTo>
                  <a:pt x="0" y="0"/>
                </a:lnTo>
                <a:lnTo>
                  <a:pt x="0" y="364"/>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7" name="Freeform 12"/>
          <p:cNvSpPr>
            <a:spLocks/>
          </p:cNvSpPr>
          <p:nvPr userDrawn="1"/>
        </p:nvSpPr>
        <p:spPr bwMode="auto">
          <a:xfrm>
            <a:off x="457200" y="1519238"/>
            <a:ext cx="328613" cy="608013"/>
          </a:xfrm>
          <a:custGeom>
            <a:avLst/>
            <a:gdLst>
              <a:gd name="T0" fmla="*/ 0 w 345"/>
              <a:gd name="T1" fmla="*/ 637 h 637"/>
              <a:gd name="T2" fmla="*/ 0 w 345"/>
              <a:gd name="T3" fmla="*/ 637 h 637"/>
              <a:gd name="T4" fmla="*/ 345 w 345"/>
              <a:gd name="T5" fmla="*/ 637 h 637"/>
              <a:gd name="T6" fmla="*/ 345 w 345"/>
              <a:gd name="T7" fmla="*/ 0 h 637"/>
              <a:gd name="T8" fmla="*/ 0 w 345"/>
              <a:gd name="T9" fmla="*/ 0 h 637"/>
              <a:gd name="T10" fmla="*/ 0 w 345"/>
              <a:gd name="T11" fmla="*/ 637 h 637"/>
            </a:gdLst>
            <a:ahLst/>
            <a:cxnLst>
              <a:cxn ang="0">
                <a:pos x="T0" y="T1"/>
              </a:cxn>
              <a:cxn ang="0">
                <a:pos x="T2" y="T3"/>
              </a:cxn>
              <a:cxn ang="0">
                <a:pos x="T4" y="T5"/>
              </a:cxn>
              <a:cxn ang="0">
                <a:pos x="T6" y="T7"/>
              </a:cxn>
              <a:cxn ang="0">
                <a:pos x="T8" y="T9"/>
              </a:cxn>
              <a:cxn ang="0">
                <a:pos x="T10" y="T11"/>
              </a:cxn>
            </a:cxnLst>
            <a:rect l="0" t="0" r="r" b="b"/>
            <a:pathLst>
              <a:path w="345" h="637">
                <a:moveTo>
                  <a:pt x="0" y="637"/>
                </a:moveTo>
                <a:lnTo>
                  <a:pt x="0" y="637"/>
                </a:lnTo>
                <a:lnTo>
                  <a:pt x="345" y="637"/>
                </a:lnTo>
                <a:lnTo>
                  <a:pt x="345" y="0"/>
                </a:lnTo>
                <a:lnTo>
                  <a:pt x="0" y="0"/>
                </a:lnTo>
                <a:lnTo>
                  <a:pt x="0" y="637"/>
                </a:lnTo>
                <a:close/>
              </a:path>
            </a:pathLst>
          </a:custGeom>
          <a:solidFill>
            <a:srgbClr val="000000">
              <a:alpha val="1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cxnSp>
        <p:nvCxnSpPr>
          <p:cNvPr id="19" name="Straight Connector 18"/>
          <p:cNvCxnSpPr/>
          <p:nvPr userDrawn="1"/>
        </p:nvCxnSpPr>
        <p:spPr>
          <a:xfrm>
            <a:off x="5890054" y="6252519"/>
            <a:ext cx="0" cy="4777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9"/>
          <p:cNvSpPr>
            <a:spLocks noGrp="1"/>
          </p:cNvSpPr>
          <p:nvPr>
            <p:ph type="pic" sz="quarter" idx="13" hasCustomPrompt="1"/>
          </p:nvPr>
        </p:nvSpPr>
        <p:spPr>
          <a:xfrm>
            <a:off x="3247806" y="6252519"/>
            <a:ext cx="2466975" cy="436690"/>
          </a:xfrm>
        </p:spPr>
        <p:txBody>
          <a:bodyPr anchor="ctr" anchorCtr="0"/>
          <a:lstStyle>
            <a:lvl1pPr algn="ctr">
              <a:defRPr/>
            </a:lvl1pPr>
          </a:lstStyle>
          <a:p>
            <a:r>
              <a:rPr lang="en-US" dirty="0"/>
              <a:t>Click to insert cobrand logo</a:t>
            </a:r>
          </a:p>
        </p:txBody>
      </p:sp>
    </p:spTree>
    <p:extLst>
      <p:ext uri="{BB962C8B-B14F-4D97-AF65-F5344CB8AC3E}">
        <p14:creationId xmlns:p14="http://schemas.microsoft.com/office/powerpoint/2010/main" val="130921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Blue">
    <p:bg>
      <p:bgPr>
        <a:solidFill>
          <a:srgbClr val="C8D7DF"/>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13" name="Text Placeholder 12"/>
          <p:cNvSpPr>
            <a:spLocks noGrp="1"/>
          </p:cNvSpPr>
          <p:nvPr>
            <p:ph type="body" sz="quarter" idx="13" hasCustomPrompt="1"/>
          </p:nvPr>
        </p:nvSpPr>
        <p:spPr>
          <a:xfrm>
            <a:off x="457200" y="1872367"/>
            <a:ext cx="4495800" cy="337433"/>
          </a:xfrm>
        </p:spPr>
        <p:txBody>
          <a:bodyPr>
            <a:noAutofit/>
          </a:bodyPr>
          <a:lstStyle>
            <a:lvl1pPr>
              <a:defRPr sz="1800" b="0">
                <a:solidFill>
                  <a:schemeClr val="tx1"/>
                </a:solidFill>
              </a:defRPr>
            </a:lvl1pPr>
          </a:lstStyle>
          <a:p>
            <a:pPr lvl="0"/>
            <a:r>
              <a:rPr lang="en-US" dirty="0"/>
              <a:t>Subheading here</a:t>
            </a:r>
          </a:p>
        </p:txBody>
      </p:sp>
      <p:pic>
        <p:nvPicPr>
          <p:cNvPr id="11" name="Picture 10"/>
          <p:cNvPicPr>
            <a:picLocks noChangeAspect="1"/>
          </p:cNvPicPr>
          <p:nvPr userDrawn="1"/>
        </p:nvPicPr>
        <p:blipFill>
          <a:blip r:embed="rId2" cstate="print"/>
          <a:stretch>
            <a:fillRect/>
          </a:stretch>
        </p:blipFill>
        <p:spPr>
          <a:xfrm>
            <a:off x="6675120" y="6300216"/>
            <a:ext cx="1782857" cy="347429"/>
          </a:xfrm>
          <a:prstGeom prst="rect">
            <a:avLst/>
          </a:prstGeom>
        </p:spPr>
      </p:pic>
      <p:sp>
        <p:nvSpPr>
          <p:cNvPr id="9" name="Title 1"/>
          <p:cNvSpPr>
            <a:spLocks noGrp="1"/>
          </p:cNvSpPr>
          <p:nvPr>
            <p:ph type="title"/>
          </p:nvPr>
        </p:nvSpPr>
        <p:spPr>
          <a:xfrm>
            <a:off x="457200" y="1524001"/>
            <a:ext cx="4495800" cy="381000"/>
          </a:xfrm>
        </p:spPr>
        <p:txBody>
          <a:bodyPr>
            <a:noAutofit/>
          </a:bodyPr>
          <a:lstStyle/>
          <a:p>
            <a:r>
              <a:rPr lang="en-US"/>
              <a:t>Click to edit Master title style</a:t>
            </a:r>
            <a:endParaRPr lang="en-US" dirty="0"/>
          </a:p>
        </p:txBody>
      </p:sp>
      <p:sp>
        <p:nvSpPr>
          <p:cNvPr id="21" name="Freeform 12"/>
          <p:cNvSpPr>
            <a:spLocks/>
          </p:cNvSpPr>
          <p:nvPr userDrawn="1"/>
        </p:nvSpPr>
        <p:spPr bwMode="auto">
          <a:xfrm>
            <a:off x="5199063" y="455613"/>
            <a:ext cx="2884488" cy="1568450"/>
          </a:xfrm>
          <a:custGeom>
            <a:avLst/>
            <a:gdLst>
              <a:gd name="T0" fmla="*/ 0 w 3022"/>
              <a:gd name="T1" fmla="*/ 1641 h 1641"/>
              <a:gd name="T2" fmla="*/ 0 w 3022"/>
              <a:gd name="T3" fmla="*/ 1641 h 1641"/>
              <a:gd name="T4" fmla="*/ 3022 w 3022"/>
              <a:gd name="T5" fmla="*/ 1641 h 1641"/>
              <a:gd name="T6" fmla="*/ 3022 w 3022"/>
              <a:gd name="T7" fmla="*/ 0 h 1641"/>
              <a:gd name="T8" fmla="*/ 0 w 3022"/>
              <a:gd name="T9" fmla="*/ 0 h 1641"/>
              <a:gd name="T10" fmla="*/ 0 w 3022"/>
              <a:gd name="T11" fmla="*/ 1641 h 1641"/>
            </a:gdLst>
            <a:ahLst/>
            <a:cxnLst>
              <a:cxn ang="0">
                <a:pos x="T0" y="T1"/>
              </a:cxn>
              <a:cxn ang="0">
                <a:pos x="T2" y="T3"/>
              </a:cxn>
              <a:cxn ang="0">
                <a:pos x="T4" y="T5"/>
              </a:cxn>
              <a:cxn ang="0">
                <a:pos x="T6" y="T7"/>
              </a:cxn>
              <a:cxn ang="0">
                <a:pos x="T8" y="T9"/>
              </a:cxn>
              <a:cxn ang="0">
                <a:pos x="T10" y="T11"/>
              </a:cxn>
            </a:cxnLst>
            <a:rect l="0" t="0" r="r" b="b"/>
            <a:pathLst>
              <a:path w="3022" h="1641">
                <a:moveTo>
                  <a:pt x="0" y="1641"/>
                </a:moveTo>
                <a:lnTo>
                  <a:pt x="0" y="1641"/>
                </a:lnTo>
                <a:lnTo>
                  <a:pt x="3022" y="1641"/>
                </a:lnTo>
                <a:lnTo>
                  <a:pt x="3022" y="0"/>
                </a:lnTo>
                <a:lnTo>
                  <a:pt x="0" y="0"/>
                </a:lnTo>
                <a:lnTo>
                  <a:pt x="0" y="1641"/>
                </a:lnTo>
                <a:close/>
              </a:path>
            </a:pathLst>
          </a:custGeom>
          <a:solidFill>
            <a:srgbClr val="FFFFFF">
              <a:alpha val="2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22" name="Freeform 13"/>
          <p:cNvSpPr>
            <a:spLocks/>
          </p:cNvSpPr>
          <p:nvPr userDrawn="1"/>
        </p:nvSpPr>
        <p:spPr bwMode="auto">
          <a:xfrm>
            <a:off x="8331200" y="3179763"/>
            <a:ext cx="365125" cy="2659063"/>
          </a:xfrm>
          <a:custGeom>
            <a:avLst/>
            <a:gdLst>
              <a:gd name="T0" fmla="*/ 0 w 384"/>
              <a:gd name="T1" fmla="*/ 2784 h 2784"/>
              <a:gd name="T2" fmla="*/ 0 w 384"/>
              <a:gd name="T3" fmla="*/ 2784 h 2784"/>
              <a:gd name="T4" fmla="*/ 384 w 384"/>
              <a:gd name="T5" fmla="*/ 2784 h 2784"/>
              <a:gd name="T6" fmla="*/ 384 w 384"/>
              <a:gd name="T7" fmla="*/ 0 h 2784"/>
              <a:gd name="T8" fmla="*/ 0 w 384"/>
              <a:gd name="T9" fmla="*/ 0 h 2784"/>
              <a:gd name="T10" fmla="*/ 0 w 384"/>
              <a:gd name="T11" fmla="*/ 2784 h 2784"/>
            </a:gdLst>
            <a:ahLst/>
            <a:cxnLst>
              <a:cxn ang="0">
                <a:pos x="T0" y="T1"/>
              </a:cxn>
              <a:cxn ang="0">
                <a:pos x="T2" y="T3"/>
              </a:cxn>
              <a:cxn ang="0">
                <a:pos x="T4" y="T5"/>
              </a:cxn>
              <a:cxn ang="0">
                <a:pos x="T6" y="T7"/>
              </a:cxn>
              <a:cxn ang="0">
                <a:pos x="T8" y="T9"/>
              </a:cxn>
              <a:cxn ang="0">
                <a:pos x="T10" y="T11"/>
              </a:cxn>
            </a:cxnLst>
            <a:rect l="0" t="0" r="r" b="b"/>
            <a:pathLst>
              <a:path w="384" h="2784">
                <a:moveTo>
                  <a:pt x="0" y="2784"/>
                </a:moveTo>
                <a:lnTo>
                  <a:pt x="0" y="2784"/>
                </a:lnTo>
                <a:lnTo>
                  <a:pt x="384" y="2784"/>
                </a:lnTo>
                <a:lnTo>
                  <a:pt x="384" y="0"/>
                </a:lnTo>
                <a:lnTo>
                  <a:pt x="0" y="0"/>
                </a:lnTo>
                <a:lnTo>
                  <a:pt x="0" y="2784"/>
                </a:lnTo>
                <a:close/>
              </a:path>
            </a:pathLst>
          </a:custGeom>
          <a:solidFill>
            <a:srgbClr val="FFFFFF">
              <a:alpha val="2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23" name="Freeform 14"/>
          <p:cNvSpPr>
            <a:spLocks/>
          </p:cNvSpPr>
          <p:nvPr userDrawn="1"/>
        </p:nvSpPr>
        <p:spPr bwMode="auto">
          <a:xfrm>
            <a:off x="6505575" y="2808288"/>
            <a:ext cx="546100" cy="784225"/>
          </a:xfrm>
          <a:custGeom>
            <a:avLst/>
            <a:gdLst>
              <a:gd name="T0" fmla="*/ 0 w 572"/>
              <a:gd name="T1" fmla="*/ 821 h 821"/>
              <a:gd name="T2" fmla="*/ 0 w 572"/>
              <a:gd name="T3" fmla="*/ 821 h 821"/>
              <a:gd name="T4" fmla="*/ 572 w 572"/>
              <a:gd name="T5" fmla="*/ 821 h 821"/>
              <a:gd name="T6" fmla="*/ 572 w 572"/>
              <a:gd name="T7" fmla="*/ 0 h 821"/>
              <a:gd name="T8" fmla="*/ 0 w 572"/>
              <a:gd name="T9" fmla="*/ 0 h 821"/>
              <a:gd name="T10" fmla="*/ 0 w 572"/>
              <a:gd name="T11" fmla="*/ 821 h 821"/>
            </a:gdLst>
            <a:ahLst/>
            <a:cxnLst>
              <a:cxn ang="0">
                <a:pos x="T0" y="T1"/>
              </a:cxn>
              <a:cxn ang="0">
                <a:pos x="T2" y="T3"/>
              </a:cxn>
              <a:cxn ang="0">
                <a:pos x="T4" y="T5"/>
              </a:cxn>
              <a:cxn ang="0">
                <a:pos x="T6" y="T7"/>
              </a:cxn>
              <a:cxn ang="0">
                <a:pos x="T8" y="T9"/>
              </a:cxn>
              <a:cxn ang="0">
                <a:pos x="T10" y="T11"/>
              </a:cxn>
            </a:cxnLst>
            <a:rect l="0" t="0" r="r" b="b"/>
            <a:pathLst>
              <a:path w="572" h="821">
                <a:moveTo>
                  <a:pt x="0" y="821"/>
                </a:moveTo>
                <a:lnTo>
                  <a:pt x="0" y="821"/>
                </a:lnTo>
                <a:lnTo>
                  <a:pt x="572" y="821"/>
                </a:lnTo>
                <a:lnTo>
                  <a:pt x="572" y="0"/>
                </a:lnTo>
                <a:lnTo>
                  <a:pt x="0" y="0"/>
                </a:lnTo>
                <a:lnTo>
                  <a:pt x="0" y="821"/>
                </a:lnTo>
                <a:close/>
              </a:path>
            </a:pathLst>
          </a:custGeom>
          <a:solidFill>
            <a:srgbClr val="FFFFFF">
              <a:alpha val="2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24" name="Freeform 15"/>
          <p:cNvSpPr>
            <a:spLocks/>
          </p:cNvSpPr>
          <p:nvPr userDrawn="1"/>
        </p:nvSpPr>
        <p:spPr bwMode="auto">
          <a:xfrm>
            <a:off x="3162300" y="3592513"/>
            <a:ext cx="2816225" cy="782638"/>
          </a:xfrm>
          <a:custGeom>
            <a:avLst/>
            <a:gdLst>
              <a:gd name="T0" fmla="*/ 0 w 2951"/>
              <a:gd name="T1" fmla="*/ 820 h 820"/>
              <a:gd name="T2" fmla="*/ 0 w 2951"/>
              <a:gd name="T3" fmla="*/ 820 h 820"/>
              <a:gd name="T4" fmla="*/ 2951 w 2951"/>
              <a:gd name="T5" fmla="*/ 820 h 820"/>
              <a:gd name="T6" fmla="*/ 2951 w 2951"/>
              <a:gd name="T7" fmla="*/ 0 h 820"/>
              <a:gd name="T8" fmla="*/ 0 w 2951"/>
              <a:gd name="T9" fmla="*/ 0 h 820"/>
              <a:gd name="T10" fmla="*/ 0 w 2951"/>
              <a:gd name="T11" fmla="*/ 820 h 820"/>
            </a:gdLst>
            <a:ahLst/>
            <a:cxnLst>
              <a:cxn ang="0">
                <a:pos x="T0" y="T1"/>
              </a:cxn>
              <a:cxn ang="0">
                <a:pos x="T2" y="T3"/>
              </a:cxn>
              <a:cxn ang="0">
                <a:pos x="T4" y="T5"/>
              </a:cxn>
              <a:cxn ang="0">
                <a:pos x="T6" y="T7"/>
              </a:cxn>
              <a:cxn ang="0">
                <a:pos x="T8" y="T9"/>
              </a:cxn>
              <a:cxn ang="0">
                <a:pos x="T10" y="T11"/>
              </a:cxn>
            </a:cxnLst>
            <a:rect l="0" t="0" r="r" b="b"/>
            <a:pathLst>
              <a:path w="2951" h="820">
                <a:moveTo>
                  <a:pt x="0" y="820"/>
                </a:moveTo>
                <a:lnTo>
                  <a:pt x="0" y="820"/>
                </a:lnTo>
                <a:lnTo>
                  <a:pt x="2951" y="820"/>
                </a:lnTo>
                <a:lnTo>
                  <a:pt x="2951" y="0"/>
                </a:lnTo>
                <a:lnTo>
                  <a:pt x="0" y="0"/>
                </a:lnTo>
                <a:lnTo>
                  <a:pt x="0" y="820"/>
                </a:lnTo>
                <a:close/>
              </a:path>
            </a:pathLst>
          </a:custGeom>
          <a:solidFill>
            <a:srgbClr val="FFFFFF">
              <a:alpha val="25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2"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a:solidFill>
                  <a:prstClr val="black"/>
                </a:solidFill>
              </a:rPr>
              <a:t>© 2020 Willis Towers Watson. All rights reserved. Proprietary and Confidential. For Willis Towers Watson and Willis Towers Watson client use only.</a:t>
            </a:r>
          </a:p>
        </p:txBody>
      </p:sp>
    </p:spTree>
    <p:extLst>
      <p:ext uri="{BB962C8B-B14F-4D97-AF65-F5344CB8AC3E}">
        <p14:creationId xmlns:p14="http://schemas.microsoft.com/office/powerpoint/2010/main" val="227096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Whit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13" name="Text Placeholder 12"/>
          <p:cNvSpPr>
            <a:spLocks noGrp="1"/>
          </p:cNvSpPr>
          <p:nvPr>
            <p:ph type="body" sz="quarter" idx="13" hasCustomPrompt="1"/>
          </p:nvPr>
        </p:nvSpPr>
        <p:spPr>
          <a:xfrm>
            <a:off x="457200" y="1872367"/>
            <a:ext cx="4495800" cy="337433"/>
          </a:xfrm>
        </p:spPr>
        <p:txBody>
          <a:bodyPr>
            <a:noAutofit/>
          </a:bodyPr>
          <a:lstStyle>
            <a:lvl1pPr>
              <a:defRPr sz="1800" b="0">
                <a:solidFill>
                  <a:schemeClr val="tx1"/>
                </a:solidFill>
              </a:defRPr>
            </a:lvl1pPr>
          </a:lstStyle>
          <a:p>
            <a:pPr lvl="0"/>
            <a:r>
              <a:rPr lang="en-US" dirty="0"/>
              <a:t>Subheading here</a:t>
            </a:r>
          </a:p>
        </p:txBody>
      </p:sp>
      <p:sp>
        <p:nvSpPr>
          <p:cNvPr id="7" name="Freeform 12"/>
          <p:cNvSpPr>
            <a:spLocks/>
          </p:cNvSpPr>
          <p:nvPr userDrawn="1"/>
        </p:nvSpPr>
        <p:spPr bwMode="auto">
          <a:xfrm>
            <a:off x="5199063" y="455613"/>
            <a:ext cx="2884488" cy="1568450"/>
          </a:xfrm>
          <a:custGeom>
            <a:avLst/>
            <a:gdLst>
              <a:gd name="T0" fmla="*/ 0 w 3022"/>
              <a:gd name="T1" fmla="*/ 1641 h 1641"/>
              <a:gd name="T2" fmla="*/ 0 w 3022"/>
              <a:gd name="T3" fmla="*/ 1641 h 1641"/>
              <a:gd name="T4" fmla="*/ 3022 w 3022"/>
              <a:gd name="T5" fmla="*/ 1641 h 1641"/>
              <a:gd name="T6" fmla="*/ 3022 w 3022"/>
              <a:gd name="T7" fmla="*/ 0 h 1641"/>
              <a:gd name="T8" fmla="*/ 0 w 3022"/>
              <a:gd name="T9" fmla="*/ 0 h 1641"/>
              <a:gd name="T10" fmla="*/ 0 w 3022"/>
              <a:gd name="T11" fmla="*/ 1641 h 1641"/>
            </a:gdLst>
            <a:ahLst/>
            <a:cxnLst>
              <a:cxn ang="0">
                <a:pos x="T0" y="T1"/>
              </a:cxn>
              <a:cxn ang="0">
                <a:pos x="T2" y="T3"/>
              </a:cxn>
              <a:cxn ang="0">
                <a:pos x="T4" y="T5"/>
              </a:cxn>
              <a:cxn ang="0">
                <a:pos x="T6" y="T7"/>
              </a:cxn>
              <a:cxn ang="0">
                <a:pos x="T8" y="T9"/>
              </a:cxn>
              <a:cxn ang="0">
                <a:pos x="T10" y="T11"/>
              </a:cxn>
            </a:cxnLst>
            <a:rect l="0" t="0" r="r" b="b"/>
            <a:pathLst>
              <a:path w="3022" h="1641">
                <a:moveTo>
                  <a:pt x="0" y="1641"/>
                </a:moveTo>
                <a:lnTo>
                  <a:pt x="0" y="1641"/>
                </a:lnTo>
                <a:lnTo>
                  <a:pt x="3022" y="1641"/>
                </a:lnTo>
                <a:lnTo>
                  <a:pt x="3022" y="0"/>
                </a:lnTo>
                <a:lnTo>
                  <a:pt x="0" y="0"/>
                </a:lnTo>
                <a:lnTo>
                  <a:pt x="0" y="1641"/>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8" name="Freeform 13"/>
          <p:cNvSpPr>
            <a:spLocks/>
          </p:cNvSpPr>
          <p:nvPr userDrawn="1"/>
        </p:nvSpPr>
        <p:spPr bwMode="auto">
          <a:xfrm>
            <a:off x="8331200" y="3179763"/>
            <a:ext cx="365125" cy="2659063"/>
          </a:xfrm>
          <a:custGeom>
            <a:avLst/>
            <a:gdLst>
              <a:gd name="T0" fmla="*/ 0 w 384"/>
              <a:gd name="T1" fmla="*/ 2784 h 2784"/>
              <a:gd name="T2" fmla="*/ 0 w 384"/>
              <a:gd name="T3" fmla="*/ 2784 h 2784"/>
              <a:gd name="T4" fmla="*/ 384 w 384"/>
              <a:gd name="T5" fmla="*/ 2784 h 2784"/>
              <a:gd name="T6" fmla="*/ 384 w 384"/>
              <a:gd name="T7" fmla="*/ 0 h 2784"/>
              <a:gd name="T8" fmla="*/ 0 w 384"/>
              <a:gd name="T9" fmla="*/ 0 h 2784"/>
              <a:gd name="T10" fmla="*/ 0 w 384"/>
              <a:gd name="T11" fmla="*/ 2784 h 2784"/>
            </a:gdLst>
            <a:ahLst/>
            <a:cxnLst>
              <a:cxn ang="0">
                <a:pos x="T0" y="T1"/>
              </a:cxn>
              <a:cxn ang="0">
                <a:pos x="T2" y="T3"/>
              </a:cxn>
              <a:cxn ang="0">
                <a:pos x="T4" y="T5"/>
              </a:cxn>
              <a:cxn ang="0">
                <a:pos x="T6" y="T7"/>
              </a:cxn>
              <a:cxn ang="0">
                <a:pos x="T8" y="T9"/>
              </a:cxn>
              <a:cxn ang="0">
                <a:pos x="T10" y="T11"/>
              </a:cxn>
            </a:cxnLst>
            <a:rect l="0" t="0" r="r" b="b"/>
            <a:pathLst>
              <a:path w="384" h="2784">
                <a:moveTo>
                  <a:pt x="0" y="2784"/>
                </a:moveTo>
                <a:lnTo>
                  <a:pt x="0" y="2784"/>
                </a:lnTo>
                <a:lnTo>
                  <a:pt x="384" y="2784"/>
                </a:lnTo>
                <a:lnTo>
                  <a:pt x="384" y="0"/>
                </a:lnTo>
                <a:lnTo>
                  <a:pt x="0" y="0"/>
                </a:lnTo>
                <a:lnTo>
                  <a:pt x="0" y="2784"/>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9" name="Freeform 14"/>
          <p:cNvSpPr>
            <a:spLocks/>
          </p:cNvSpPr>
          <p:nvPr userDrawn="1"/>
        </p:nvSpPr>
        <p:spPr bwMode="auto">
          <a:xfrm>
            <a:off x="6505575" y="2808288"/>
            <a:ext cx="546100" cy="784225"/>
          </a:xfrm>
          <a:custGeom>
            <a:avLst/>
            <a:gdLst>
              <a:gd name="T0" fmla="*/ 0 w 572"/>
              <a:gd name="T1" fmla="*/ 821 h 821"/>
              <a:gd name="T2" fmla="*/ 0 w 572"/>
              <a:gd name="T3" fmla="*/ 821 h 821"/>
              <a:gd name="T4" fmla="*/ 572 w 572"/>
              <a:gd name="T5" fmla="*/ 821 h 821"/>
              <a:gd name="T6" fmla="*/ 572 w 572"/>
              <a:gd name="T7" fmla="*/ 0 h 821"/>
              <a:gd name="T8" fmla="*/ 0 w 572"/>
              <a:gd name="T9" fmla="*/ 0 h 821"/>
              <a:gd name="T10" fmla="*/ 0 w 572"/>
              <a:gd name="T11" fmla="*/ 821 h 821"/>
            </a:gdLst>
            <a:ahLst/>
            <a:cxnLst>
              <a:cxn ang="0">
                <a:pos x="T0" y="T1"/>
              </a:cxn>
              <a:cxn ang="0">
                <a:pos x="T2" y="T3"/>
              </a:cxn>
              <a:cxn ang="0">
                <a:pos x="T4" y="T5"/>
              </a:cxn>
              <a:cxn ang="0">
                <a:pos x="T6" y="T7"/>
              </a:cxn>
              <a:cxn ang="0">
                <a:pos x="T8" y="T9"/>
              </a:cxn>
              <a:cxn ang="0">
                <a:pos x="T10" y="T11"/>
              </a:cxn>
            </a:cxnLst>
            <a:rect l="0" t="0" r="r" b="b"/>
            <a:pathLst>
              <a:path w="572" h="821">
                <a:moveTo>
                  <a:pt x="0" y="821"/>
                </a:moveTo>
                <a:lnTo>
                  <a:pt x="0" y="821"/>
                </a:lnTo>
                <a:lnTo>
                  <a:pt x="572" y="821"/>
                </a:lnTo>
                <a:lnTo>
                  <a:pt x="572" y="0"/>
                </a:lnTo>
                <a:lnTo>
                  <a:pt x="0" y="0"/>
                </a:lnTo>
                <a:lnTo>
                  <a:pt x="0" y="821"/>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0" name="Freeform 15"/>
          <p:cNvSpPr>
            <a:spLocks/>
          </p:cNvSpPr>
          <p:nvPr userDrawn="1"/>
        </p:nvSpPr>
        <p:spPr bwMode="auto">
          <a:xfrm>
            <a:off x="3162300" y="3592513"/>
            <a:ext cx="2816225" cy="782638"/>
          </a:xfrm>
          <a:custGeom>
            <a:avLst/>
            <a:gdLst>
              <a:gd name="T0" fmla="*/ 0 w 2951"/>
              <a:gd name="T1" fmla="*/ 820 h 820"/>
              <a:gd name="T2" fmla="*/ 0 w 2951"/>
              <a:gd name="T3" fmla="*/ 820 h 820"/>
              <a:gd name="T4" fmla="*/ 2951 w 2951"/>
              <a:gd name="T5" fmla="*/ 820 h 820"/>
              <a:gd name="T6" fmla="*/ 2951 w 2951"/>
              <a:gd name="T7" fmla="*/ 0 h 820"/>
              <a:gd name="T8" fmla="*/ 0 w 2951"/>
              <a:gd name="T9" fmla="*/ 0 h 820"/>
              <a:gd name="T10" fmla="*/ 0 w 2951"/>
              <a:gd name="T11" fmla="*/ 820 h 820"/>
            </a:gdLst>
            <a:ahLst/>
            <a:cxnLst>
              <a:cxn ang="0">
                <a:pos x="T0" y="T1"/>
              </a:cxn>
              <a:cxn ang="0">
                <a:pos x="T2" y="T3"/>
              </a:cxn>
              <a:cxn ang="0">
                <a:pos x="T4" y="T5"/>
              </a:cxn>
              <a:cxn ang="0">
                <a:pos x="T6" y="T7"/>
              </a:cxn>
              <a:cxn ang="0">
                <a:pos x="T8" y="T9"/>
              </a:cxn>
              <a:cxn ang="0">
                <a:pos x="T10" y="T11"/>
              </a:cxn>
            </a:cxnLst>
            <a:rect l="0" t="0" r="r" b="b"/>
            <a:pathLst>
              <a:path w="2951" h="820">
                <a:moveTo>
                  <a:pt x="0" y="820"/>
                </a:moveTo>
                <a:lnTo>
                  <a:pt x="0" y="820"/>
                </a:lnTo>
                <a:lnTo>
                  <a:pt x="2951" y="820"/>
                </a:lnTo>
                <a:lnTo>
                  <a:pt x="2951" y="0"/>
                </a:lnTo>
                <a:lnTo>
                  <a:pt x="0" y="0"/>
                </a:lnTo>
                <a:lnTo>
                  <a:pt x="0" y="820"/>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2" name="Title 1"/>
          <p:cNvSpPr>
            <a:spLocks noGrp="1"/>
          </p:cNvSpPr>
          <p:nvPr>
            <p:ph type="title"/>
          </p:nvPr>
        </p:nvSpPr>
        <p:spPr>
          <a:xfrm>
            <a:off x="457200" y="1524001"/>
            <a:ext cx="4495800" cy="381000"/>
          </a:xfrm>
        </p:spPr>
        <p:txBody>
          <a:bodyPr>
            <a:noAutofit/>
          </a:bodyPr>
          <a:lstStyle/>
          <a:p>
            <a:r>
              <a:rPr lang="en-US"/>
              <a:t>Click to edit Master title style</a:t>
            </a:r>
            <a:endParaRPr lang="en-US" dirty="0"/>
          </a:p>
        </p:txBody>
      </p:sp>
      <p:cxnSp>
        <p:nvCxnSpPr>
          <p:cNvPr id="14" name="Straight Connector 13"/>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a:solidFill>
                  <a:prstClr val="black"/>
                </a:solidFill>
              </a:rPr>
              <a:t>© 2020 Willis Towers Watson. All rights reserved. Proprietary and Confidential. For Willis Towers Watson and Willis Towers Watson client use only.</a:t>
            </a:r>
          </a:p>
        </p:txBody>
      </p:sp>
      <p:pic>
        <p:nvPicPr>
          <p:cNvPr id="15" name="Picture 14"/>
          <p:cNvPicPr>
            <a:picLocks noChangeAspect="1"/>
          </p:cNvPicPr>
          <p:nvPr userDrawn="1"/>
        </p:nvPicPr>
        <p:blipFill>
          <a:blip r:embed="rId2" cstate="print"/>
          <a:stretch>
            <a:fillRect/>
          </a:stretch>
        </p:blipFill>
        <p:spPr>
          <a:xfrm>
            <a:off x="6675343" y="6300216"/>
            <a:ext cx="1782857" cy="347429"/>
          </a:xfrm>
          <a:prstGeom prst="rect">
            <a:avLst/>
          </a:prstGeom>
        </p:spPr>
      </p:pic>
    </p:spTree>
    <p:extLst>
      <p:ext uri="{BB962C8B-B14F-4D97-AF65-F5344CB8AC3E}">
        <p14:creationId xmlns:p14="http://schemas.microsoft.com/office/powerpoint/2010/main" val="1949056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4495800" cy="304800"/>
          </a:xfrm>
        </p:spPr>
        <p:txBody>
          <a:bodyPr/>
          <a:lstStyle>
            <a:lvl1pPr>
              <a:defRPr/>
            </a:lvl1pPr>
          </a:lstStyle>
          <a:p>
            <a:r>
              <a:rPr lang="en-US" dirty="0"/>
              <a:t>Thank You</a:t>
            </a:r>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7" name="Freeform 12"/>
          <p:cNvSpPr>
            <a:spLocks/>
          </p:cNvSpPr>
          <p:nvPr userDrawn="1"/>
        </p:nvSpPr>
        <p:spPr bwMode="auto">
          <a:xfrm>
            <a:off x="5199063" y="455613"/>
            <a:ext cx="2884488" cy="1568450"/>
          </a:xfrm>
          <a:custGeom>
            <a:avLst/>
            <a:gdLst>
              <a:gd name="T0" fmla="*/ 0 w 3022"/>
              <a:gd name="T1" fmla="*/ 1641 h 1641"/>
              <a:gd name="T2" fmla="*/ 0 w 3022"/>
              <a:gd name="T3" fmla="*/ 1641 h 1641"/>
              <a:gd name="T4" fmla="*/ 3022 w 3022"/>
              <a:gd name="T5" fmla="*/ 1641 h 1641"/>
              <a:gd name="T6" fmla="*/ 3022 w 3022"/>
              <a:gd name="T7" fmla="*/ 0 h 1641"/>
              <a:gd name="T8" fmla="*/ 0 w 3022"/>
              <a:gd name="T9" fmla="*/ 0 h 1641"/>
              <a:gd name="T10" fmla="*/ 0 w 3022"/>
              <a:gd name="T11" fmla="*/ 1641 h 1641"/>
            </a:gdLst>
            <a:ahLst/>
            <a:cxnLst>
              <a:cxn ang="0">
                <a:pos x="T0" y="T1"/>
              </a:cxn>
              <a:cxn ang="0">
                <a:pos x="T2" y="T3"/>
              </a:cxn>
              <a:cxn ang="0">
                <a:pos x="T4" y="T5"/>
              </a:cxn>
              <a:cxn ang="0">
                <a:pos x="T6" y="T7"/>
              </a:cxn>
              <a:cxn ang="0">
                <a:pos x="T8" y="T9"/>
              </a:cxn>
              <a:cxn ang="0">
                <a:pos x="T10" y="T11"/>
              </a:cxn>
            </a:cxnLst>
            <a:rect l="0" t="0" r="r" b="b"/>
            <a:pathLst>
              <a:path w="3022" h="1641">
                <a:moveTo>
                  <a:pt x="0" y="1641"/>
                </a:moveTo>
                <a:lnTo>
                  <a:pt x="0" y="1641"/>
                </a:lnTo>
                <a:lnTo>
                  <a:pt x="3022" y="1641"/>
                </a:lnTo>
                <a:lnTo>
                  <a:pt x="3022" y="0"/>
                </a:lnTo>
                <a:lnTo>
                  <a:pt x="0" y="0"/>
                </a:lnTo>
                <a:lnTo>
                  <a:pt x="0" y="1641"/>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9" name="Freeform 13"/>
          <p:cNvSpPr>
            <a:spLocks/>
          </p:cNvSpPr>
          <p:nvPr userDrawn="1"/>
        </p:nvSpPr>
        <p:spPr bwMode="auto">
          <a:xfrm>
            <a:off x="8331200" y="3179763"/>
            <a:ext cx="365125" cy="2659063"/>
          </a:xfrm>
          <a:custGeom>
            <a:avLst/>
            <a:gdLst>
              <a:gd name="T0" fmla="*/ 0 w 384"/>
              <a:gd name="T1" fmla="*/ 2784 h 2784"/>
              <a:gd name="T2" fmla="*/ 0 w 384"/>
              <a:gd name="T3" fmla="*/ 2784 h 2784"/>
              <a:gd name="T4" fmla="*/ 384 w 384"/>
              <a:gd name="T5" fmla="*/ 2784 h 2784"/>
              <a:gd name="T6" fmla="*/ 384 w 384"/>
              <a:gd name="T7" fmla="*/ 0 h 2784"/>
              <a:gd name="T8" fmla="*/ 0 w 384"/>
              <a:gd name="T9" fmla="*/ 0 h 2784"/>
              <a:gd name="T10" fmla="*/ 0 w 384"/>
              <a:gd name="T11" fmla="*/ 2784 h 2784"/>
            </a:gdLst>
            <a:ahLst/>
            <a:cxnLst>
              <a:cxn ang="0">
                <a:pos x="T0" y="T1"/>
              </a:cxn>
              <a:cxn ang="0">
                <a:pos x="T2" y="T3"/>
              </a:cxn>
              <a:cxn ang="0">
                <a:pos x="T4" y="T5"/>
              </a:cxn>
              <a:cxn ang="0">
                <a:pos x="T6" y="T7"/>
              </a:cxn>
              <a:cxn ang="0">
                <a:pos x="T8" y="T9"/>
              </a:cxn>
              <a:cxn ang="0">
                <a:pos x="T10" y="T11"/>
              </a:cxn>
            </a:cxnLst>
            <a:rect l="0" t="0" r="r" b="b"/>
            <a:pathLst>
              <a:path w="384" h="2784">
                <a:moveTo>
                  <a:pt x="0" y="2784"/>
                </a:moveTo>
                <a:lnTo>
                  <a:pt x="0" y="2784"/>
                </a:lnTo>
                <a:lnTo>
                  <a:pt x="384" y="2784"/>
                </a:lnTo>
                <a:lnTo>
                  <a:pt x="384" y="0"/>
                </a:lnTo>
                <a:lnTo>
                  <a:pt x="0" y="0"/>
                </a:lnTo>
                <a:lnTo>
                  <a:pt x="0" y="2784"/>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0" name="Freeform 14"/>
          <p:cNvSpPr>
            <a:spLocks/>
          </p:cNvSpPr>
          <p:nvPr userDrawn="1"/>
        </p:nvSpPr>
        <p:spPr bwMode="auto">
          <a:xfrm>
            <a:off x="6505575" y="2808288"/>
            <a:ext cx="546100" cy="784225"/>
          </a:xfrm>
          <a:custGeom>
            <a:avLst/>
            <a:gdLst>
              <a:gd name="T0" fmla="*/ 0 w 572"/>
              <a:gd name="T1" fmla="*/ 821 h 821"/>
              <a:gd name="T2" fmla="*/ 0 w 572"/>
              <a:gd name="T3" fmla="*/ 821 h 821"/>
              <a:gd name="T4" fmla="*/ 572 w 572"/>
              <a:gd name="T5" fmla="*/ 821 h 821"/>
              <a:gd name="T6" fmla="*/ 572 w 572"/>
              <a:gd name="T7" fmla="*/ 0 h 821"/>
              <a:gd name="T8" fmla="*/ 0 w 572"/>
              <a:gd name="T9" fmla="*/ 0 h 821"/>
              <a:gd name="T10" fmla="*/ 0 w 572"/>
              <a:gd name="T11" fmla="*/ 821 h 821"/>
            </a:gdLst>
            <a:ahLst/>
            <a:cxnLst>
              <a:cxn ang="0">
                <a:pos x="T0" y="T1"/>
              </a:cxn>
              <a:cxn ang="0">
                <a:pos x="T2" y="T3"/>
              </a:cxn>
              <a:cxn ang="0">
                <a:pos x="T4" y="T5"/>
              </a:cxn>
              <a:cxn ang="0">
                <a:pos x="T6" y="T7"/>
              </a:cxn>
              <a:cxn ang="0">
                <a:pos x="T8" y="T9"/>
              </a:cxn>
              <a:cxn ang="0">
                <a:pos x="T10" y="T11"/>
              </a:cxn>
            </a:cxnLst>
            <a:rect l="0" t="0" r="r" b="b"/>
            <a:pathLst>
              <a:path w="572" h="821">
                <a:moveTo>
                  <a:pt x="0" y="821"/>
                </a:moveTo>
                <a:lnTo>
                  <a:pt x="0" y="821"/>
                </a:lnTo>
                <a:lnTo>
                  <a:pt x="572" y="821"/>
                </a:lnTo>
                <a:lnTo>
                  <a:pt x="572" y="0"/>
                </a:lnTo>
                <a:lnTo>
                  <a:pt x="0" y="0"/>
                </a:lnTo>
                <a:lnTo>
                  <a:pt x="0" y="821"/>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sp>
        <p:nvSpPr>
          <p:cNvPr id="11" name="Freeform 15"/>
          <p:cNvSpPr>
            <a:spLocks/>
          </p:cNvSpPr>
          <p:nvPr userDrawn="1"/>
        </p:nvSpPr>
        <p:spPr bwMode="auto">
          <a:xfrm>
            <a:off x="3162300" y="3592513"/>
            <a:ext cx="2816225" cy="782638"/>
          </a:xfrm>
          <a:custGeom>
            <a:avLst/>
            <a:gdLst>
              <a:gd name="T0" fmla="*/ 0 w 2951"/>
              <a:gd name="T1" fmla="*/ 820 h 820"/>
              <a:gd name="T2" fmla="*/ 0 w 2951"/>
              <a:gd name="T3" fmla="*/ 820 h 820"/>
              <a:gd name="T4" fmla="*/ 2951 w 2951"/>
              <a:gd name="T5" fmla="*/ 820 h 820"/>
              <a:gd name="T6" fmla="*/ 2951 w 2951"/>
              <a:gd name="T7" fmla="*/ 0 h 820"/>
              <a:gd name="T8" fmla="*/ 0 w 2951"/>
              <a:gd name="T9" fmla="*/ 0 h 820"/>
              <a:gd name="T10" fmla="*/ 0 w 2951"/>
              <a:gd name="T11" fmla="*/ 820 h 820"/>
            </a:gdLst>
            <a:ahLst/>
            <a:cxnLst>
              <a:cxn ang="0">
                <a:pos x="T0" y="T1"/>
              </a:cxn>
              <a:cxn ang="0">
                <a:pos x="T2" y="T3"/>
              </a:cxn>
              <a:cxn ang="0">
                <a:pos x="T4" y="T5"/>
              </a:cxn>
              <a:cxn ang="0">
                <a:pos x="T6" y="T7"/>
              </a:cxn>
              <a:cxn ang="0">
                <a:pos x="T8" y="T9"/>
              </a:cxn>
              <a:cxn ang="0">
                <a:pos x="T10" y="T11"/>
              </a:cxn>
            </a:cxnLst>
            <a:rect l="0" t="0" r="r" b="b"/>
            <a:pathLst>
              <a:path w="2951" h="820">
                <a:moveTo>
                  <a:pt x="0" y="820"/>
                </a:moveTo>
                <a:lnTo>
                  <a:pt x="0" y="820"/>
                </a:lnTo>
                <a:lnTo>
                  <a:pt x="2951" y="820"/>
                </a:lnTo>
                <a:lnTo>
                  <a:pt x="2951" y="0"/>
                </a:lnTo>
                <a:lnTo>
                  <a:pt x="0" y="0"/>
                </a:lnTo>
                <a:lnTo>
                  <a:pt x="0" y="820"/>
                </a:lnTo>
                <a:close/>
              </a:path>
            </a:pathLst>
          </a:custGeom>
          <a:solidFill>
            <a:schemeClr val="tx1">
              <a:alpha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solidFill>
                <a:prstClr val="black"/>
              </a:solidFill>
            </a:endParaRPr>
          </a:p>
        </p:txBody>
      </p:sp>
      <p:cxnSp>
        <p:nvCxnSpPr>
          <p:cNvPr id="12" name="Straight Connector 11"/>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a:solidFill>
                  <a:prstClr val="black"/>
                </a:solidFill>
              </a:rPr>
              <a:t>© 2020 Willis Towers Watson. All rights reserved. Proprietary and Confidential. For Willis Towers Watson and Willis Towers Watson client use only.</a:t>
            </a:r>
          </a:p>
        </p:txBody>
      </p: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Tree>
    <p:extLst>
      <p:ext uri="{BB962C8B-B14F-4D97-AF65-F5344CB8AC3E}">
        <p14:creationId xmlns:p14="http://schemas.microsoft.com/office/powerpoint/2010/main" val="29044195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ograp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13"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9" name="Content Placeholder 8"/>
          <p:cNvSpPr>
            <a:spLocks noGrp="1"/>
          </p:cNvSpPr>
          <p:nvPr>
            <p:ph sz="quarter" idx="14"/>
          </p:nvPr>
        </p:nvSpPr>
        <p:spPr>
          <a:xfrm>
            <a:off x="457200" y="1524000"/>
            <a:ext cx="1524000" cy="1905000"/>
          </a:xfrm>
          <a:solidFill>
            <a:srgbClr val="D8D7DF"/>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5" hasCustomPrompt="1"/>
          </p:nvPr>
        </p:nvSpPr>
        <p:spPr>
          <a:xfrm>
            <a:off x="2133600" y="1524000"/>
            <a:ext cx="6553200" cy="4572000"/>
          </a:xfrm>
        </p:spPr>
        <p:txBody>
          <a:bodyPr/>
          <a:lstStyle>
            <a:lvl1pPr>
              <a:spcBef>
                <a:spcPts val="0"/>
              </a:spcBef>
              <a:spcAft>
                <a:spcPts val="1000"/>
              </a:spcAft>
              <a:defRPr lang="en-US" dirty="0" smtClean="0"/>
            </a:lvl1pPr>
            <a:lvl2pPr>
              <a:spcBef>
                <a:spcPts val="0"/>
              </a:spcBef>
              <a:spcAft>
                <a:spcPts val="400"/>
              </a:spcAft>
              <a:defRPr lang="en-US" dirty="0" smtClean="0"/>
            </a:lvl2pPr>
            <a:lvl3pPr>
              <a:spcBef>
                <a:spcPts val="0"/>
              </a:spcBef>
              <a:spcAft>
                <a:spcPts val="400"/>
              </a:spcAft>
              <a:buFont typeface="Wingdings" pitchFamily="2" charset="2"/>
              <a:buChar char="§"/>
              <a:defRPr lang="en-US" dirty="0" smtClean="0"/>
            </a:lvl3pPr>
            <a:lvl4pPr marL="457200" indent="-228600">
              <a:buClr>
                <a:schemeClr val="tx2"/>
              </a:buClr>
              <a:buFont typeface="Wingdings" panose="05000000000000000000" pitchFamily="2" charset="2"/>
              <a:buChar char=""/>
              <a:defRPr/>
            </a:lvl4pPr>
            <a:lvl5pPr>
              <a:buFont typeface="Arial" panose="020B0604020202020204" pitchFamily="34" charset="0"/>
              <a:buChar char="˗"/>
              <a:defRPr/>
            </a:lvl5pPr>
          </a:lstStyle>
          <a:p>
            <a:pPr lvl="0"/>
            <a:r>
              <a:rPr lang="en-US" dirty="0"/>
              <a:t>This layout provides specific paragraph formatting to provide hierarchy when users have extensive body copy, and less levels of bullets. Paragraphs have specific formatting so users do not need to use double-returns. </a:t>
            </a:r>
          </a:p>
          <a:p>
            <a:pPr lvl="1"/>
            <a:r>
              <a:rPr lang="en-US" dirty="0"/>
              <a:t>Subheading</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p:txBody>
      </p:sp>
      <p:cxnSp>
        <p:nvCxnSpPr>
          <p:cNvPr id="8" name="Straight Connector 7"/>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1"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2343793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2083E393-C0BF-4ED8-8545-7E4C90AFF831}" type="slidenum">
              <a:rPr lang="en-US" smtClean="0">
                <a:solidFill>
                  <a:prstClr val="black"/>
                </a:solidFill>
              </a:rPr>
              <a:pPr/>
              <a:t>‹#›</a:t>
            </a:fld>
            <a:endParaRPr lang="en-US" dirty="0">
              <a:solidFill>
                <a:prstClr val="black"/>
              </a:solidFill>
            </a:endParaRPr>
          </a:p>
        </p:txBody>
      </p:sp>
      <p:sp>
        <p:nvSpPr>
          <p:cNvPr id="8"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sp>
        <p:nvSpPr>
          <p:cNvPr id="10" name="Content Placeholder 2"/>
          <p:cNvSpPr>
            <a:spLocks noGrp="1"/>
          </p:cNvSpPr>
          <p:nvPr>
            <p:ph idx="1"/>
          </p:nvPr>
        </p:nvSpPr>
        <p:spPr>
          <a:xfrm>
            <a:off x="457200" y="1524000"/>
            <a:ext cx="8229600" cy="4572000"/>
          </a:xfrm>
        </p:spPr>
        <p:txBody>
          <a:bodyPr/>
          <a:lstStyle>
            <a:lvl5pPr>
              <a:defRPr baseline="0"/>
            </a:lvl5pPr>
            <a:lvl6pPr>
              <a:defRPr baseline="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p:cNvCxnSpPr/>
          <p:nvPr userDrawn="1"/>
        </p:nvCxnSpPr>
        <p:spPr>
          <a:xfrm>
            <a:off x="457200" y="6248400"/>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9"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191140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Box 7"/>
          <p:cNvSpPr txBox="1"/>
          <p:nvPr userDrawn="1">
            <p:custDataLst>
              <p:tags r:id="rId19"/>
            </p:custDataLst>
          </p:nvPr>
        </p:nvSpPr>
        <p:spPr>
          <a:xfrm rot="19906914">
            <a:off x="243577" y="3029257"/>
            <a:ext cx="8514068" cy="1107996"/>
          </a:xfrm>
          <a:prstGeom prst="rect">
            <a:avLst/>
          </a:prstGeom>
          <a:noFill/>
        </p:spPr>
        <p:txBody>
          <a:bodyPr wrap="square" rtlCol="0" anchor="ctr" anchorCtr="0">
            <a:spAutoFit/>
          </a:bodyPr>
          <a:lstStyle/>
          <a:p>
            <a:pPr algn="ctr"/>
            <a:r>
              <a:rPr lang="en-GB" sz="6600" b="1">
                <a:solidFill>
                  <a:srgbClr val="C0C0C0"/>
                </a:solidFill>
              </a:rPr>
              <a:t> </a:t>
            </a:r>
            <a:endParaRPr lang="en-GB" b="1" dirty="0">
              <a:solidFill>
                <a:srgbClr val="C0C0C0"/>
              </a:solidFill>
            </a:endParaRPr>
          </a:p>
        </p:txBody>
      </p:sp>
      <p:sp>
        <p:nvSpPr>
          <p:cNvPr id="2" name="Title Placeholder 1"/>
          <p:cNvSpPr>
            <a:spLocks noGrp="1"/>
          </p:cNvSpPr>
          <p:nvPr>
            <p:ph type="title"/>
          </p:nvPr>
        </p:nvSpPr>
        <p:spPr>
          <a:xfrm>
            <a:off x="457200" y="457200"/>
            <a:ext cx="8229600" cy="30777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524000"/>
            <a:ext cx="8229600" cy="4572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Copyright"/>
          <p:cNvSpPr>
            <a:spLocks noGrp="1"/>
          </p:cNvSpPr>
          <p:nvPr>
            <p:ph type="ftr" sz="quarter" idx="3"/>
          </p:nvPr>
        </p:nvSpPr>
        <p:spPr>
          <a:xfrm>
            <a:off x="457199" y="6400800"/>
            <a:ext cx="5277853"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a:solidFill>
                  <a:prstClr val="black"/>
                </a:solidFill>
              </a:rPr>
              <a:t>© 2019 Willis Towers Watson. All rights reserved. Proprietary and Confidential. For Willis Towers Watson and Willis Towers Watson client use only.</a:t>
            </a:r>
            <a:endParaRPr lang="en-US" dirty="0">
              <a:solidFill>
                <a:prstClr val="black"/>
              </a:solidFill>
            </a:endParaRPr>
          </a:p>
        </p:txBody>
      </p:sp>
      <p:sp>
        <p:nvSpPr>
          <p:cNvPr id="6" name="Slide Number Placeholder 5"/>
          <p:cNvSpPr>
            <a:spLocks noGrp="1"/>
          </p:cNvSpPr>
          <p:nvPr>
            <p:ph type="sldNum" sz="quarter" idx="4"/>
          </p:nvPr>
        </p:nvSpPr>
        <p:spPr>
          <a:xfrm>
            <a:off x="8305800" y="6400800"/>
            <a:ext cx="381000" cy="138499"/>
          </a:xfrm>
          <a:prstGeom prst="rect">
            <a:avLst/>
          </a:prstGeom>
        </p:spPr>
        <p:txBody>
          <a:bodyPr vert="horz" wrap="square" lIns="0" tIns="0" rIns="0" bIns="0" rtlCol="0" anchor="t" anchorCtr="0">
            <a:spAutoFit/>
          </a:bodyPr>
          <a:lstStyle>
            <a:lvl1pPr algn="r">
              <a:defRPr sz="900">
                <a:solidFill>
                  <a:schemeClr val="tx1"/>
                </a:solidFill>
              </a:defRPr>
            </a:lvl1pPr>
          </a:lstStyle>
          <a:p>
            <a:fld id="{2083E393-C0BF-4ED8-8545-7E4C90AFF831}"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88296549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hf hdr="0" dt="0"/>
  <p:txStyles>
    <p:title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spcBef>
          <a:spcPts val="0"/>
        </a:spcBef>
        <a:spcAft>
          <a:spcPts val="350"/>
        </a:spcAft>
        <a:buFontTx/>
        <a:buNone/>
        <a:defRPr sz="1400" b="1" kern="120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4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Font typeface="Wingdings" pitchFamily="2" charset="2"/>
        <a:buChar char="§"/>
        <a:defRPr sz="14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Font typeface="Wingdings" pitchFamily="2" charset="2"/>
        <a:buChar char="§"/>
        <a:defRPr sz="12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0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9262" y="335338"/>
            <a:ext cx="5483451" cy="612648"/>
          </a:xfrm>
        </p:spPr>
        <p:txBody>
          <a:bodyPr/>
          <a:lstStyle/>
          <a:p>
            <a:r>
              <a:rPr lang="it-IT" dirty="0"/>
              <a:t>Cambiamento climatico, «successo sostenibile» e prospettiva degli investitori </a:t>
            </a:r>
            <a:br>
              <a:rPr lang="it-IT" dirty="0"/>
            </a:br>
            <a:endParaRPr lang="en-US" sz="1400" dirty="0">
              <a:solidFill>
                <a:schemeClr val="tx1"/>
              </a:solidFill>
            </a:endParaRPr>
          </a:p>
        </p:txBody>
      </p:sp>
      <p:sp>
        <p:nvSpPr>
          <p:cNvPr id="6"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prstClr val="black"/>
              </a:solidFill>
            </a:endParaRPr>
          </a:p>
        </p:txBody>
      </p:sp>
      <p:sp>
        <p:nvSpPr>
          <p:cNvPr id="7" name="Text Placeholder 2"/>
          <p:cNvSpPr txBox="1">
            <a:spLocks/>
          </p:cNvSpPr>
          <p:nvPr/>
        </p:nvSpPr>
        <p:spPr>
          <a:xfrm>
            <a:off x="457200" y="1217321"/>
            <a:ext cx="5562507" cy="202980"/>
          </a:xfrm>
          <a:prstGeom prst="rect">
            <a:avLst/>
          </a:prstGeom>
        </p:spPr>
        <p:txBody>
          <a:bodyPr vert="horz" lIns="0" tIns="0" rIns="0" bIns="0" rtlCol="0">
            <a:noAutofit/>
          </a:bodyPr>
          <a:lstStyle>
            <a:lvl1pPr marL="0" indent="0" algn="l" defTabSz="914400" rtl="0" eaLnBrk="1" latinLnBrk="0" hangingPunct="1">
              <a:lnSpc>
                <a:spcPts val="2000"/>
              </a:lnSpc>
              <a:spcBef>
                <a:spcPts val="0"/>
              </a:spcBef>
              <a:spcAft>
                <a:spcPts val="0"/>
              </a:spcAft>
              <a:buFontTx/>
              <a:buNone/>
              <a:defRPr sz="1750" b="0" kern="1200" baseline="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4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Font typeface="Wingdings" pitchFamily="2" charset="2"/>
              <a:buChar char="§"/>
              <a:defRPr sz="14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Font typeface="Wingdings" pitchFamily="2" charset="2"/>
              <a:buChar char="§"/>
              <a:defRPr sz="12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0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dirty="0"/>
              <a:t>30 </a:t>
            </a:r>
            <a:r>
              <a:rPr lang="en-US" sz="1600" dirty="0" err="1"/>
              <a:t>settembre</a:t>
            </a:r>
            <a:r>
              <a:rPr lang="en-US" sz="1600" dirty="0"/>
              <a:t> 2020</a:t>
            </a:r>
          </a:p>
        </p:txBody>
      </p:sp>
      <p:sp>
        <p:nvSpPr>
          <p:cNvPr id="5" name="Footer Placeholder 4"/>
          <p:cNvSpPr>
            <a:spLocks noGrp="1"/>
          </p:cNvSpPr>
          <p:nvPr>
            <p:ph type="ftr" sz="quarter" idx="11"/>
          </p:nvPr>
        </p:nvSpPr>
        <p:spPr/>
        <p:txBody>
          <a:bodyPr/>
          <a:lstStyle/>
          <a:p>
            <a:r>
              <a:rPr lang="en-US" dirty="0">
                <a:solidFill>
                  <a:prstClr val="black"/>
                </a:solidFill>
              </a:rPr>
              <a:t>© 2020 Willis Towers Watson. All rights reserved. Proprietary and Confidential. For Willis Towers Watson and Willis Towers Watson client use only.</a:t>
            </a:r>
          </a:p>
        </p:txBody>
      </p:sp>
    </p:spTree>
    <p:custDataLst>
      <p:tags r:id="rId1"/>
    </p:custDataLst>
    <p:extLst>
      <p:ext uri="{BB962C8B-B14F-4D97-AF65-F5344CB8AC3E}">
        <p14:creationId xmlns:p14="http://schemas.microsoft.com/office/powerpoint/2010/main" val="2965745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364867"/>
            <a:ext cx="8229600" cy="307777"/>
          </a:xfrm>
        </p:spPr>
        <p:txBody>
          <a:bodyPr>
            <a:normAutofit fontScale="90000"/>
          </a:bodyPr>
          <a:lstStyle/>
          <a:p>
            <a:r>
              <a:rPr lang="it-IT" dirty="0"/>
              <a:t>EC Study on directors duties and </a:t>
            </a:r>
            <a:r>
              <a:rPr lang="it-IT" dirty="0" err="1"/>
              <a:t>sustainable</a:t>
            </a:r>
            <a:r>
              <a:rPr lang="it-IT" dirty="0"/>
              <a:t> corporate governance, </a:t>
            </a:r>
            <a:r>
              <a:rPr lang="it-IT" dirty="0" err="1"/>
              <a:t>July</a:t>
            </a:r>
            <a:r>
              <a:rPr lang="it-IT" dirty="0"/>
              <a:t> 2020</a:t>
            </a:r>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10</a:t>
            </a:fld>
            <a:endParaRPr lang="en-US" dirty="0">
              <a:solidFill>
                <a:prstClr val="black"/>
              </a:solidFill>
            </a:endParaRPr>
          </a:p>
        </p:txBody>
      </p:sp>
      <p:sp>
        <p:nvSpPr>
          <p:cNvPr id="9" name="Content Placeholder 2">
            <a:extLst>
              <a:ext uri="{FF2B5EF4-FFF2-40B4-BE49-F238E27FC236}">
                <a16:creationId xmlns:a16="http://schemas.microsoft.com/office/drawing/2014/main" id="{F828B4F3-65C5-4A99-AA8D-DA799EAE150B}"/>
              </a:ext>
            </a:extLst>
          </p:cNvPr>
          <p:cNvSpPr>
            <a:spLocks noGrp="1"/>
          </p:cNvSpPr>
          <p:nvPr>
            <p:ph idx="1"/>
          </p:nvPr>
        </p:nvSpPr>
        <p:spPr>
          <a:xfrm>
            <a:off x="431800" y="1065818"/>
            <a:ext cx="8255000" cy="4674826"/>
          </a:xfrm>
        </p:spPr>
        <p:txBody>
          <a:bodyPr/>
          <a:lstStyle/>
          <a:p>
            <a:r>
              <a:rPr lang="en-US" sz="1800" dirty="0"/>
              <a:t>EC considers overhaul of corporate governance framework (*)</a:t>
            </a:r>
          </a:p>
          <a:p>
            <a:pPr marL="285750" indent="-285750" algn="just">
              <a:buFont typeface="Wingdings" panose="05000000000000000000" pitchFamily="2" charset="2"/>
              <a:buChar char="§"/>
            </a:pPr>
            <a:r>
              <a:rPr lang="en-US" sz="1500" b="0" dirty="0"/>
              <a:t>The European Commission has released a study aimed at assessing the </a:t>
            </a:r>
            <a:r>
              <a:rPr lang="en-US" sz="1500" dirty="0"/>
              <a:t>causes of short-termism </a:t>
            </a:r>
            <a:r>
              <a:rPr lang="en-US" sz="1500" b="0" dirty="0"/>
              <a:t>in corporate governance and identifying EU-level solutions to ensure a “level playing field for European companies.” </a:t>
            </a:r>
          </a:p>
          <a:p>
            <a:pPr marL="285750" indent="-285750" algn="just">
              <a:buFont typeface="Wingdings" panose="05000000000000000000" pitchFamily="2" charset="2"/>
              <a:buChar char="§"/>
            </a:pPr>
            <a:r>
              <a:rPr lang="en-US" sz="1500" b="0" dirty="0"/>
              <a:t>Data collected over a 30-year period (1992-2018) indicates that publicly listed companies in the EU tend to focus on the shareholders’ short-term interest due to </a:t>
            </a:r>
            <a:r>
              <a:rPr lang="en-US" sz="1500" dirty="0"/>
              <a:t>seven key problem “drivers”</a:t>
            </a:r>
            <a:r>
              <a:rPr lang="en-US" sz="1500" b="0" dirty="0"/>
              <a:t>, including </a:t>
            </a:r>
            <a:r>
              <a:rPr lang="en-US" sz="1500" dirty="0"/>
              <a:t>board remuneration (driver 4)</a:t>
            </a:r>
            <a:r>
              <a:rPr lang="en-US" sz="1500" b="0" dirty="0"/>
              <a:t> and board composition. </a:t>
            </a:r>
          </a:p>
          <a:p>
            <a:pPr marL="285750" indent="-285750" algn="just">
              <a:buFont typeface="Wingdings" panose="05000000000000000000" pitchFamily="2" charset="2"/>
              <a:buChar char="§"/>
            </a:pPr>
            <a:r>
              <a:rPr lang="en-US" sz="1500" b="0" dirty="0"/>
              <a:t>The regulator highlights several far-reaching long-term consequences of companies’ short-sightedness – biodiversity loss, the exacerbation of social inequalities, and adverse macroeconomic effects. It identifies a set of </a:t>
            </a:r>
            <a:r>
              <a:rPr lang="en-US" sz="1500" dirty="0"/>
              <a:t>potential legislative and non-legislative measures (options) </a:t>
            </a:r>
            <a:r>
              <a:rPr lang="en-US" sz="1500" b="0" dirty="0"/>
              <a:t>to promote “more sustainable corporate governance and [contribute] to more accountability for companies’ sustainable value creation.”</a:t>
            </a:r>
          </a:p>
          <a:p>
            <a:pPr marL="285750" indent="-285750" algn="just">
              <a:buFont typeface="Wingdings" panose="05000000000000000000" pitchFamily="2" charset="2"/>
              <a:buChar char="§"/>
            </a:pPr>
            <a:r>
              <a:rPr lang="en-US" sz="1500" b="0" dirty="0"/>
              <a:t>Notably, the study explores the option of encouraging a long-term focus among companies, by </a:t>
            </a:r>
            <a:r>
              <a:rPr lang="en-US" sz="1500" dirty="0"/>
              <a:t>amending the Shareholder Rights Directive II to compel the inclusion on ESG metrics in executive pay</a:t>
            </a:r>
            <a:r>
              <a:rPr lang="en-US" sz="1500" b="0" dirty="0"/>
              <a:t>. It also examines measures to foster board composition that “fully [supports] a shift towards sustainability”, among which the adoption of a new directive requiring that sustainability-related expertise be considered in the director nomination process. </a:t>
            </a:r>
          </a:p>
          <a:p>
            <a:pPr marL="285750" indent="-285750" algn="just">
              <a:buFont typeface="Wingdings" panose="05000000000000000000" pitchFamily="2" charset="2"/>
              <a:buChar char="§"/>
            </a:pPr>
            <a:r>
              <a:rPr lang="en-US" sz="1500" b="0" dirty="0"/>
              <a:t>The Commission will launch a public consultation on sustainable corporate governance in the autumn of 2020.</a:t>
            </a:r>
          </a:p>
          <a:p>
            <a:pPr marL="285750" indent="-285750">
              <a:buFontTx/>
              <a:buChar char="-"/>
            </a:pPr>
            <a:endParaRPr lang="en-US" sz="2000" b="0" dirty="0"/>
          </a:p>
          <a:p>
            <a:endParaRPr lang="it-IT" sz="2000" b="0" dirty="0"/>
          </a:p>
          <a:p>
            <a:endParaRPr lang="it-IT" sz="2000" b="0" dirty="0"/>
          </a:p>
          <a:p>
            <a:endParaRPr lang="it-IT" sz="2000" b="0" dirty="0"/>
          </a:p>
          <a:p>
            <a:endParaRPr lang="it-IT" sz="2000" b="0" dirty="0"/>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4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400" b="0" kern="0" dirty="0">
              <a:cs typeface="Arial"/>
            </a:endParaRPr>
          </a:p>
          <a:p>
            <a:pPr lvl="2" indent="0" algn="just">
              <a:lnSpc>
                <a:spcPct val="120000"/>
              </a:lnSpc>
              <a:spcBef>
                <a:spcPts val="300"/>
              </a:spcBef>
              <a:spcAft>
                <a:spcPts val="300"/>
              </a:spcAft>
              <a:buClr>
                <a:schemeClr val="accent1"/>
              </a:buClr>
              <a:buNone/>
            </a:pPr>
            <a:endParaRPr lang="it-IT" sz="24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400" b="0" kern="0" dirty="0">
              <a:cs typeface="Arial"/>
            </a:endParaRPr>
          </a:p>
        </p:txBody>
      </p:sp>
      <p:sp>
        <p:nvSpPr>
          <p:cNvPr id="10" name="Rectangle 24">
            <a:extLst>
              <a:ext uri="{FF2B5EF4-FFF2-40B4-BE49-F238E27FC236}">
                <a16:creationId xmlns:a16="http://schemas.microsoft.com/office/drawing/2014/main" id="{1BD2EA5C-0FAA-4930-A85E-4AB662A232C8}"/>
              </a:ext>
            </a:extLst>
          </p:cNvPr>
          <p:cNvSpPr/>
          <p:nvPr/>
        </p:nvSpPr>
        <p:spPr>
          <a:xfrm>
            <a:off x="239486" y="4005943"/>
            <a:ext cx="8643953" cy="1262743"/>
          </a:xfrm>
          <a:prstGeom prst="rect">
            <a:avLst/>
          </a:prstGeom>
          <a:solidFill>
            <a:srgbClr val="C110A0">
              <a:alpha val="10196"/>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11" name="Rectangle 21">
            <a:extLst>
              <a:ext uri="{FF2B5EF4-FFF2-40B4-BE49-F238E27FC236}">
                <a16:creationId xmlns:a16="http://schemas.microsoft.com/office/drawing/2014/main" id="{50EBC216-A7FB-48D2-A365-CE513CCEED1A}"/>
              </a:ext>
            </a:extLst>
          </p:cNvPr>
          <p:cNvSpPr/>
          <p:nvPr/>
        </p:nvSpPr>
        <p:spPr>
          <a:xfrm>
            <a:off x="389035" y="5939917"/>
            <a:ext cx="8297765" cy="2923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1" u="none" strike="noStrike" kern="1200" cap="none" spc="0" normalizeH="0" baseline="0" noProof="0" dirty="0">
                <a:ln>
                  <a:noFill/>
                </a:ln>
                <a:solidFill>
                  <a:prstClr val="black"/>
                </a:solidFill>
                <a:effectLst/>
                <a:uLnTx/>
                <a:uFillTx/>
                <a:latin typeface="Arial"/>
                <a:ea typeface="+mn-ea"/>
                <a:cs typeface="+mn-cs"/>
              </a:rPr>
              <a:t>(*) Source: </a:t>
            </a:r>
            <a:r>
              <a:rPr lang="en-US" sz="1300" i="1" dirty="0">
                <a:solidFill>
                  <a:prstClr val="black"/>
                </a:solidFill>
                <a:latin typeface="Arial"/>
              </a:rPr>
              <a:t>Governance in Brief, SUSTAINALYTICS, August 27, 2020</a:t>
            </a:r>
            <a:r>
              <a:rPr kumimoji="0" lang="en-US" sz="1300" b="0" i="1" u="none" strike="noStrike" kern="1200" cap="none" spc="0" normalizeH="0" baseline="0" noProof="0" dirty="0">
                <a:ln>
                  <a:noFill/>
                </a:ln>
                <a:solidFill>
                  <a:prstClr val="black"/>
                </a:solidFill>
                <a:effectLst/>
                <a:uLnTx/>
                <a:uFillTx/>
                <a:latin typeface="Arial"/>
                <a:ea typeface="+mn-ea"/>
                <a:cs typeface="+mn-cs"/>
              </a:rPr>
              <a:t> </a:t>
            </a:r>
          </a:p>
        </p:txBody>
      </p:sp>
    </p:spTree>
    <p:custDataLst>
      <p:tags r:id="rId1"/>
    </p:custDataLst>
    <p:extLst>
      <p:ext uri="{BB962C8B-B14F-4D97-AF65-F5344CB8AC3E}">
        <p14:creationId xmlns:p14="http://schemas.microsoft.com/office/powerpoint/2010/main" val="3655070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it-IT" dirty="0"/>
              <a:t>Driver 4: Board </a:t>
            </a:r>
            <a:r>
              <a:rPr lang="it-IT" dirty="0" err="1"/>
              <a:t>Remuneration</a:t>
            </a:r>
            <a:endParaRPr lang="it-IT" dirty="0"/>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11</a:t>
            </a:fld>
            <a:endParaRPr lang="en-US" dirty="0">
              <a:solidFill>
                <a:prstClr val="black"/>
              </a:solidFill>
            </a:endParaRPr>
          </a:p>
        </p:txBody>
      </p:sp>
      <p:sp>
        <p:nvSpPr>
          <p:cNvPr id="4" name="Text Placeholder 3">
            <a:extLst>
              <a:ext uri="{FF2B5EF4-FFF2-40B4-BE49-F238E27FC236}">
                <a16:creationId xmlns:a16="http://schemas.microsoft.com/office/drawing/2014/main" id="{150519E3-76C7-44F4-A847-2DA012B4453B}"/>
              </a:ext>
            </a:extLst>
          </p:cNvPr>
          <p:cNvSpPr>
            <a:spLocks noGrp="1"/>
          </p:cNvSpPr>
          <p:nvPr>
            <p:ph type="body" sz="quarter" idx="13"/>
          </p:nvPr>
        </p:nvSpPr>
        <p:spPr/>
        <p:txBody>
          <a:bodyPr/>
          <a:lstStyle/>
          <a:p>
            <a:r>
              <a:rPr lang="it-IT" dirty="0" err="1"/>
              <a:t>Overall</a:t>
            </a:r>
            <a:r>
              <a:rPr lang="it-IT" dirty="0"/>
              <a:t> </a:t>
            </a:r>
            <a:r>
              <a:rPr lang="it-IT" dirty="0" err="1"/>
              <a:t>description</a:t>
            </a:r>
            <a:endParaRPr lang="it-IT" dirty="0"/>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18" name="Rectangle 17">
            <a:extLst>
              <a:ext uri="{FF2B5EF4-FFF2-40B4-BE49-F238E27FC236}">
                <a16:creationId xmlns:a16="http://schemas.microsoft.com/office/drawing/2014/main" id="{C8319052-29DE-4E6E-B18A-D465E7E0D776}"/>
              </a:ext>
            </a:extLst>
          </p:cNvPr>
          <p:cNvSpPr/>
          <p:nvPr/>
        </p:nvSpPr>
        <p:spPr>
          <a:xfrm>
            <a:off x="449263" y="3336422"/>
            <a:ext cx="8237537" cy="2859141"/>
          </a:xfrm>
          <a:prstGeom prst="rect">
            <a:avLst/>
          </a:prstGeom>
          <a:solidFill>
            <a:srgbClr val="D8D7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200" b="1" i="1" dirty="0">
                <a:solidFill>
                  <a:sysClr val="windowText" lastClr="000000"/>
                </a:solidFill>
              </a:rPr>
              <a:t>Detailed Options:</a:t>
            </a:r>
          </a:p>
        </p:txBody>
      </p:sp>
      <p:sp>
        <p:nvSpPr>
          <p:cNvPr id="3" name="Rectangle 2">
            <a:extLst>
              <a:ext uri="{FF2B5EF4-FFF2-40B4-BE49-F238E27FC236}">
                <a16:creationId xmlns:a16="http://schemas.microsoft.com/office/drawing/2014/main" id="{D5A3FB7D-262C-4110-9B2C-4F9983D8A251}"/>
              </a:ext>
            </a:extLst>
          </p:cNvPr>
          <p:cNvSpPr/>
          <p:nvPr/>
        </p:nvSpPr>
        <p:spPr>
          <a:xfrm>
            <a:off x="449262" y="1971698"/>
            <a:ext cx="8237537" cy="615724"/>
          </a:xfrm>
          <a:prstGeom prst="rect">
            <a:avLst/>
          </a:prstGeom>
          <a:solidFill>
            <a:srgbClr val="CCC0DA"/>
          </a:solidFill>
          <a:ln>
            <a:solidFill>
              <a:srgbClr val="CCC0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solidFill>
                  <a:sysClr val="windowText" lastClr="000000"/>
                </a:solidFill>
              </a:rPr>
              <a:t>Issues: </a:t>
            </a:r>
            <a:endParaRPr lang="en-US" sz="1400" b="1" dirty="0">
              <a:solidFill>
                <a:sysClr val="windowText" lastClr="000000"/>
              </a:solidFill>
            </a:endParaRPr>
          </a:p>
          <a:p>
            <a:pPr algn="ctr"/>
            <a:r>
              <a:rPr lang="en-GB" sz="1400" b="1" dirty="0">
                <a:solidFill>
                  <a:sysClr val="windowText" lastClr="000000"/>
                </a:solidFill>
              </a:rPr>
              <a:t>4.2 The integration of ESG metrics into board remuneration structures is still a limited practice</a:t>
            </a:r>
            <a:endParaRPr lang="it-IT" sz="1400" b="1" dirty="0">
              <a:solidFill>
                <a:sysClr val="windowText" lastClr="000000"/>
              </a:solidFill>
            </a:endParaRPr>
          </a:p>
        </p:txBody>
      </p:sp>
      <p:sp>
        <p:nvSpPr>
          <p:cNvPr id="10" name="Rectangle 9">
            <a:extLst>
              <a:ext uri="{FF2B5EF4-FFF2-40B4-BE49-F238E27FC236}">
                <a16:creationId xmlns:a16="http://schemas.microsoft.com/office/drawing/2014/main" id="{ED6E9098-C472-41BF-A378-684141AFDDCE}"/>
              </a:ext>
            </a:extLst>
          </p:cNvPr>
          <p:cNvSpPr/>
          <p:nvPr/>
        </p:nvSpPr>
        <p:spPr>
          <a:xfrm>
            <a:off x="457199" y="2632212"/>
            <a:ext cx="8229601" cy="615724"/>
          </a:xfrm>
          <a:prstGeom prst="rect">
            <a:avLst/>
          </a:prstGeom>
          <a:solidFill>
            <a:srgbClr val="D8D7DF"/>
          </a:solidFill>
          <a:ln>
            <a:solidFill>
              <a:srgbClr val="D8D7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i="1" dirty="0">
                <a:solidFill>
                  <a:sysClr val="windowText" lastClr="000000"/>
                </a:solidFill>
              </a:rPr>
              <a:t>High-level Options:</a:t>
            </a:r>
            <a:endParaRPr lang="en-GB" sz="1400" b="1" dirty="0">
              <a:solidFill>
                <a:sysClr val="windowText" lastClr="000000"/>
              </a:solidFill>
            </a:endParaRPr>
          </a:p>
          <a:p>
            <a:pPr algn="ctr"/>
            <a:r>
              <a:rPr lang="en-GB" sz="1400" b="1" dirty="0">
                <a:solidFill>
                  <a:sysClr val="windowText" lastClr="000000"/>
                </a:solidFill>
              </a:rPr>
              <a:t>4.2- Require companies to integrate ESG metrics into directors' pay schemes</a:t>
            </a:r>
          </a:p>
        </p:txBody>
      </p:sp>
      <p:sp>
        <p:nvSpPr>
          <p:cNvPr id="11" name="Rectangle 10">
            <a:extLst>
              <a:ext uri="{FF2B5EF4-FFF2-40B4-BE49-F238E27FC236}">
                <a16:creationId xmlns:a16="http://schemas.microsoft.com/office/drawing/2014/main" id="{E1225011-3554-41AF-9C89-3CE8F5AAC31C}"/>
              </a:ext>
            </a:extLst>
          </p:cNvPr>
          <p:cNvSpPr/>
          <p:nvPr/>
        </p:nvSpPr>
        <p:spPr>
          <a:xfrm>
            <a:off x="539951" y="3628106"/>
            <a:ext cx="2628000" cy="24331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i="1" dirty="0">
                <a:solidFill>
                  <a:schemeClr val="tx1"/>
                </a:solidFill>
              </a:rPr>
              <a:t>Option A4:</a:t>
            </a:r>
          </a:p>
          <a:p>
            <a:pPr algn="ctr"/>
            <a:r>
              <a:rPr lang="en-US" sz="1100" i="1" dirty="0">
                <a:solidFill>
                  <a:schemeClr val="tx1"/>
                </a:solidFill>
              </a:rPr>
              <a:t>(non legislative/soft)</a:t>
            </a:r>
          </a:p>
          <a:p>
            <a:pPr algn="just"/>
            <a:r>
              <a:rPr lang="en-GB" sz="1100" b="1" dirty="0">
                <a:solidFill>
                  <a:schemeClr val="tx1"/>
                </a:solidFill>
              </a:rPr>
              <a:t>Commission led/funded campaign </a:t>
            </a:r>
            <a:r>
              <a:rPr lang="en-GB" sz="1100" dirty="0">
                <a:solidFill>
                  <a:schemeClr val="tx1"/>
                </a:solidFill>
              </a:rPr>
              <a:t>aimed at companies to encourage them </a:t>
            </a:r>
            <a:r>
              <a:rPr lang="en-GB" sz="1100" b="1" dirty="0">
                <a:solidFill>
                  <a:schemeClr val="tx1"/>
                </a:solidFill>
              </a:rPr>
              <a:t>link board remuneration to long-term, sustainable value creation </a:t>
            </a:r>
            <a:r>
              <a:rPr lang="en-GB" sz="1100" dirty="0">
                <a:solidFill>
                  <a:schemeClr val="tx1"/>
                </a:solidFill>
              </a:rPr>
              <a:t>for the company</a:t>
            </a:r>
          </a:p>
          <a:p>
            <a:pPr algn="just"/>
            <a:endParaRPr lang="en-GB" sz="1100" dirty="0">
              <a:solidFill>
                <a:schemeClr val="tx1"/>
              </a:solidFill>
            </a:endParaRPr>
          </a:p>
          <a:p>
            <a:pPr algn="just"/>
            <a:endParaRPr lang="en-GB" sz="1100" dirty="0">
              <a:solidFill>
                <a:schemeClr val="tx1"/>
              </a:solidFill>
            </a:endParaRPr>
          </a:p>
          <a:p>
            <a:pPr algn="just"/>
            <a:endParaRPr lang="en-GB" sz="1100" dirty="0">
              <a:solidFill>
                <a:schemeClr val="tx1"/>
              </a:solidFill>
            </a:endParaRPr>
          </a:p>
          <a:p>
            <a:pPr algn="just"/>
            <a:endParaRPr lang="en-GB" sz="1100" dirty="0">
              <a:solidFill>
                <a:schemeClr val="tx1"/>
              </a:solidFill>
            </a:endParaRPr>
          </a:p>
          <a:p>
            <a:pPr algn="just"/>
            <a:endParaRPr lang="en-GB" sz="1100" dirty="0">
              <a:solidFill>
                <a:schemeClr val="tx1"/>
              </a:solidFill>
            </a:endParaRPr>
          </a:p>
          <a:p>
            <a:pPr algn="just"/>
            <a:endParaRPr lang="en-GB" sz="1100" dirty="0">
              <a:solidFill>
                <a:schemeClr val="tx1"/>
              </a:solidFill>
            </a:endParaRPr>
          </a:p>
        </p:txBody>
      </p:sp>
      <p:sp>
        <p:nvSpPr>
          <p:cNvPr id="14" name="Rectangle 13">
            <a:extLst>
              <a:ext uri="{FF2B5EF4-FFF2-40B4-BE49-F238E27FC236}">
                <a16:creationId xmlns:a16="http://schemas.microsoft.com/office/drawing/2014/main" id="{0DDEE275-3BD3-430B-8D32-D97F48BC4003}"/>
              </a:ext>
            </a:extLst>
          </p:cNvPr>
          <p:cNvSpPr/>
          <p:nvPr/>
        </p:nvSpPr>
        <p:spPr>
          <a:xfrm>
            <a:off x="5924508" y="3631154"/>
            <a:ext cx="2719439" cy="24270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i="1" dirty="0">
                <a:solidFill>
                  <a:schemeClr val="tx1"/>
                </a:solidFill>
              </a:rPr>
              <a:t>Option C4</a:t>
            </a:r>
            <a:r>
              <a:rPr lang="en-US" sz="1200" i="1" dirty="0">
                <a:solidFill>
                  <a:schemeClr val="tx1"/>
                </a:solidFill>
              </a:rPr>
              <a:t>: </a:t>
            </a:r>
          </a:p>
          <a:p>
            <a:pPr algn="ctr"/>
            <a:r>
              <a:rPr lang="en-US" sz="1100" i="1" dirty="0">
                <a:solidFill>
                  <a:schemeClr val="tx1"/>
                </a:solidFill>
              </a:rPr>
              <a:t>(legislative/hard)</a:t>
            </a:r>
          </a:p>
          <a:p>
            <a:pPr algn="just"/>
            <a:r>
              <a:rPr lang="en-GB" sz="1100" dirty="0">
                <a:solidFill>
                  <a:schemeClr val="tx1"/>
                </a:solidFill>
              </a:rPr>
              <a:t>Commission proposal to amend the Shareholder Rights Directive II to align executive remuneration policy with the long-term and sustainability goals, in particular by: </a:t>
            </a:r>
          </a:p>
          <a:p>
            <a:pPr algn="just"/>
            <a:endParaRPr lang="en-GB" sz="1100" dirty="0">
              <a:solidFill>
                <a:schemeClr val="tx1"/>
              </a:solidFill>
            </a:endParaRPr>
          </a:p>
          <a:p>
            <a:pPr algn="just"/>
            <a:r>
              <a:rPr lang="en-GB" sz="1300" b="1" dirty="0">
                <a:solidFill>
                  <a:schemeClr val="tx1"/>
                </a:solidFill>
              </a:rPr>
              <a:t>Making compulsory the inclusion of non-financial, ESG metrics, linked to a company’s sustainability targets, in executive pay scheme</a:t>
            </a:r>
            <a:endParaRPr lang="it-IT" sz="1300" b="1" dirty="0">
              <a:solidFill>
                <a:schemeClr val="tx1"/>
              </a:solidFill>
            </a:endParaRPr>
          </a:p>
        </p:txBody>
      </p:sp>
      <p:sp>
        <p:nvSpPr>
          <p:cNvPr id="15" name="Rectangle 14">
            <a:extLst>
              <a:ext uri="{FF2B5EF4-FFF2-40B4-BE49-F238E27FC236}">
                <a16:creationId xmlns:a16="http://schemas.microsoft.com/office/drawing/2014/main" id="{72D8BA30-2E16-41DE-8AF7-22DFFA6F96A7}"/>
              </a:ext>
            </a:extLst>
          </p:cNvPr>
          <p:cNvSpPr/>
          <p:nvPr/>
        </p:nvSpPr>
        <p:spPr>
          <a:xfrm>
            <a:off x="3253656" y="3628106"/>
            <a:ext cx="2628000" cy="24331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i="1" dirty="0">
                <a:solidFill>
                  <a:schemeClr val="tx1"/>
                </a:solidFill>
              </a:rPr>
              <a:t>Option B4</a:t>
            </a:r>
            <a:r>
              <a:rPr lang="en-US" sz="1200" i="1" dirty="0">
                <a:solidFill>
                  <a:schemeClr val="tx1"/>
                </a:solidFill>
              </a:rPr>
              <a:t>: </a:t>
            </a:r>
          </a:p>
          <a:p>
            <a:pPr algn="ctr"/>
            <a:r>
              <a:rPr lang="en-US" sz="1100" i="1" dirty="0">
                <a:solidFill>
                  <a:schemeClr val="tx1"/>
                </a:solidFill>
              </a:rPr>
              <a:t>(non legislative/soft)</a:t>
            </a:r>
          </a:p>
          <a:p>
            <a:pPr algn="just"/>
            <a:r>
              <a:rPr lang="en-GB" sz="1100" b="1" dirty="0">
                <a:solidFill>
                  <a:schemeClr val="tx1"/>
                </a:solidFill>
              </a:rPr>
              <a:t>Commission recommendation </a:t>
            </a:r>
            <a:r>
              <a:rPr lang="en-GB" sz="1100" dirty="0">
                <a:solidFill>
                  <a:schemeClr val="tx1"/>
                </a:solidFill>
              </a:rPr>
              <a:t>for Member States to introduce in their respective national frameworks:</a:t>
            </a:r>
          </a:p>
          <a:p>
            <a:pPr algn="just"/>
            <a:endParaRPr lang="en-GB" sz="1100" b="1" dirty="0">
              <a:solidFill>
                <a:schemeClr val="tx1"/>
              </a:solidFill>
            </a:endParaRPr>
          </a:p>
          <a:p>
            <a:pPr algn="just"/>
            <a:endParaRPr lang="en-GB" sz="1100" b="1" dirty="0">
              <a:solidFill>
                <a:schemeClr val="tx1"/>
              </a:solidFill>
            </a:endParaRPr>
          </a:p>
          <a:p>
            <a:pPr algn="just"/>
            <a:endParaRPr lang="en-GB" sz="1100" dirty="0">
              <a:solidFill>
                <a:schemeClr val="tx1"/>
              </a:solidFill>
            </a:endParaRPr>
          </a:p>
          <a:p>
            <a:pPr algn="just"/>
            <a:r>
              <a:rPr lang="en-GB" sz="1300" b="1" dirty="0">
                <a:solidFill>
                  <a:schemeClr val="tx1"/>
                </a:solidFill>
              </a:rPr>
              <a:t>A provision to make compulsory the inclusion of non-financial, ESG metrics, linked to a company’s sustainability targets, in executive pay scheme</a:t>
            </a:r>
            <a:endParaRPr lang="it-IT" sz="1300" b="1" dirty="0">
              <a:solidFill>
                <a:schemeClr val="tx1"/>
              </a:solidFill>
            </a:endParaRPr>
          </a:p>
        </p:txBody>
      </p:sp>
      <p:sp>
        <p:nvSpPr>
          <p:cNvPr id="19" name="Rectangle 18">
            <a:extLst>
              <a:ext uri="{FF2B5EF4-FFF2-40B4-BE49-F238E27FC236}">
                <a16:creationId xmlns:a16="http://schemas.microsoft.com/office/drawing/2014/main" id="{F454CFBE-368D-490A-91C8-36F159D91C08}"/>
              </a:ext>
            </a:extLst>
          </p:cNvPr>
          <p:cNvSpPr/>
          <p:nvPr/>
        </p:nvSpPr>
        <p:spPr>
          <a:xfrm>
            <a:off x="449263" y="1174629"/>
            <a:ext cx="8237538" cy="659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t>Driver 4:  </a:t>
            </a:r>
            <a:r>
              <a:rPr lang="en-GB" sz="1400" b="1" dirty="0"/>
              <a:t>Board remuneration structures incentivise the focus on short-term shareholder value </a:t>
            </a:r>
          </a:p>
          <a:p>
            <a:pPr algn="ctr"/>
            <a:r>
              <a:rPr lang="en-GB" sz="1400" b="1" dirty="0"/>
              <a:t>rather than long-term value creation for the company </a:t>
            </a:r>
            <a:endParaRPr lang="it-IT" sz="1400" b="1" dirty="0"/>
          </a:p>
        </p:txBody>
      </p:sp>
      <p:sp>
        <p:nvSpPr>
          <p:cNvPr id="16" name="Rectangle 24">
            <a:extLst>
              <a:ext uri="{FF2B5EF4-FFF2-40B4-BE49-F238E27FC236}">
                <a16:creationId xmlns:a16="http://schemas.microsoft.com/office/drawing/2014/main" id="{77743A2E-9475-403F-B615-F9EAC4882DE7}"/>
              </a:ext>
            </a:extLst>
          </p:cNvPr>
          <p:cNvSpPr/>
          <p:nvPr/>
        </p:nvSpPr>
        <p:spPr>
          <a:xfrm>
            <a:off x="3050801" y="4898571"/>
            <a:ext cx="5661710" cy="1296992"/>
          </a:xfrm>
          <a:prstGeom prst="rect">
            <a:avLst/>
          </a:prstGeom>
          <a:solidFill>
            <a:srgbClr val="C110A0">
              <a:alpha val="10196"/>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079362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it-IT" dirty="0"/>
              <a:t>Driver 4: Board </a:t>
            </a:r>
            <a:r>
              <a:rPr lang="it-IT" dirty="0" err="1"/>
              <a:t>Remuneration</a:t>
            </a:r>
            <a:endParaRPr lang="it-IT" dirty="0"/>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12</a:t>
            </a:fld>
            <a:endParaRPr lang="en-US" dirty="0">
              <a:solidFill>
                <a:prstClr val="black"/>
              </a:solidFill>
            </a:endParaRPr>
          </a:p>
        </p:txBody>
      </p:sp>
      <p:sp>
        <p:nvSpPr>
          <p:cNvPr id="9" name="Content Placeholder 2">
            <a:extLst>
              <a:ext uri="{FF2B5EF4-FFF2-40B4-BE49-F238E27FC236}">
                <a16:creationId xmlns:a16="http://schemas.microsoft.com/office/drawing/2014/main" id="{F828B4F3-65C5-4A99-AA8D-DA799EAE150B}"/>
              </a:ext>
            </a:extLst>
          </p:cNvPr>
          <p:cNvSpPr>
            <a:spLocks noGrp="1"/>
          </p:cNvSpPr>
          <p:nvPr>
            <p:ph idx="1"/>
          </p:nvPr>
        </p:nvSpPr>
        <p:spPr>
          <a:xfrm>
            <a:off x="431800" y="1065818"/>
            <a:ext cx="7688943" cy="3921910"/>
          </a:xfrm>
        </p:spPr>
        <p:txBody>
          <a:bodyPr/>
          <a:lstStyle/>
          <a:p>
            <a:pPr algn="just">
              <a:lnSpc>
                <a:spcPct val="120000"/>
              </a:lnSpc>
              <a:spcBef>
                <a:spcPts val="300"/>
              </a:spcBef>
              <a:spcAft>
                <a:spcPts val="300"/>
              </a:spcAft>
              <a:buClr>
                <a:schemeClr val="accent1"/>
              </a:buClr>
            </a:pPr>
            <a:endParaRPr lang="it-IT" sz="15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600" b="0" dirty="0">
                <a:solidFill>
                  <a:schemeClr val="dk1"/>
                </a:solidFill>
              </a:rPr>
              <a:t>In the </a:t>
            </a:r>
            <a:r>
              <a:rPr lang="en-GB" sz="1600" dirty="0">
                <a:solidFill>
                  <a:schemeClr val="dk1"/>
                </a:solidFill>
              </a:rPr>
              <a:t>long term </a:t>
            </a:r>
            <a:r>
              <a:rPr lang="en-GB" sz="1600" b="0" dirty="0">
                <a:solidFill>
                  <a:schemeClr val="dk1"/>
                </a:solidFill>
              </a:rPr>
              <a:t>remuneration policy linked to sustainability issues are expected to lead </a:t>
            </a:r>
            <a:r>
              <a:rPr lang="en-GB" sz="1600" dirty="0">
                <a:solidFill>
                  <a:schemeClr val="dk1"/>
                </a:solidFill>
              </a:rPr>
              <a:t>directors to become more focused on ESG aspects </a:t>
            </a:r>
            <a:r>
              <a:rPr lang="en-GB" sz="1600" b="0" dirty="0">
                <a:solidFill>
                  <a:schemeClr val="dk1"/>
                </a:solidFill>
              </a:rPr>
              <a:t>(such as GHG emissions, employee satisfaction - as possible pay metrics), and to take </a:t>
            </a:r>
            <a:r>
              <a:rPr lang="en-GB" sz="1600" dirty="0">
                <a:solidFill>
                  <a:schemeClr val="dk1"/>
                </a:solidFill>
              </a:rPr>
              <a:t>more sustainable and long-term-oriented business decisions.</a:t>
            </a:r>
            <a:r>
              <a:rPr lang="en-GB" sz="1600" b="0" dirty="0">
                <a:solidFill>
                  <a:schemeClr val="dk1"/>
                </a:solidFill>
              </a:rPr>
              <a:t> Plus, a remuneration policy oriented to sustainability might improve </a:t>
            </a:r>
            <a:r>
              <a:rPr lang="en-GB" sz="1600" dirty="0">
                <a:solidFill>
                  <a:schemeClr val="dk1"/>
                </a:solidFill>
              </a:rPr>
              <a:t>company reputation and brand value</a:t>
            </a:r>
            <a:r>
              <a:rPr lang="en-GB" sz="1600" b="0" dirty="0">
                <a:solidFill>
                  <a:schemeClr val="dk1"/>
                </a:solidFill>
              </a:rPr>
              <a:t>.</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600" b="0" dirty="0"/>
              <a:t>The </a:t>
            </a:r>
            <a:r>
              <a:rPr lang="en-GB" sz="1600" dirty="0"/>
              <a:t>inclusion of these requirements in the Shareholder Rights Directive II would ensure a larger presence of ESG indicators</a:t>
            </a:r>
            <a:r>
              <a:rPr lang="en-GB" sz="1600" b="0" dirty="0"/>
              <a:t> to evaluate the performance of directors, and a stronger focus in the pay schemes on the long term.</a:t>
            </a: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en-GB" sz="1600" dirty="0"/>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13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1300" b="0" kern="0" dirty="0">
              <a:cs typeface="Arial"/>
            </a:endParaRPr>
          </a:p>
          <a:p>
            <a:pPr lvl="2" indent="0" algn="just">
              <a:lnSpc>
                <a:spcPct val="120000"/>
              </a:lnSpc>
              <a:spcBef>
                <a:spcPts val="300"/>
              </a:spcBef>
              <a:spcAft>
                <a:spcPts val="300"/>
              </a:spcAft>
              <a:buClr>
                <a:schemeClr val="accent1"/>
              </a:buClr>
              <a:buNone/>
            </a:pPr>
            <a:endParaRPr lang="it-IT" sz="13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000" b="0" kern="0" dirty="0">
              <a:cs typeface="Arial"/>
            </a:endParaRPr>
          </a:p>
        </p:txBody>
      </p:sp>
      <p:sp>
        <p:nvSpPr>
          <p:cNvPr id="10" name="Text Placeholder 3">
            <a:extLst>
              <a:ext uri="{FF2B5EF4-FFF2-40B4-BE49-F238E27FC236}">
                <a16:creationId xmlns:a16="http://schemas.microsoft.com/office/drawing/2014/main" id="{44E11C63-E274-407F-BAF0-29C9946E99F9}"/>
              </a:ext>
            </a:extLst>
          </p:cNvPr>
          <p:cNvSpPr>
            <a:spLocks noGrp="1"/>
          </p:cNvSpPr>
          <p:nvPr>
            <p:ph type="body" sz="quarter" idx="13"/>
          </p:nvPr>
        </p:nvSpPr>
        <p:spPr>
          <a:xfrm>
            <a:off x="457200" y="800239"/>
            <a:ext cx="8229600" cy="276999"/>
          </a:xfrm>
        </p:spPr>
        <p:txBody>
          <a:bodyPr/>
          <a:lstStyle/>
          <a:p>
            <a:r>
              <a:rPr lang="it-IT" dirty="0"/>
              <a:t>Impact</a:t>
            </a:r>
          </a:p>
        </p:txBody>
      </p:sp>
      <p:sp>
        <p:nvSpPr>
          <p:cNvPr id="11" name="Rectangle 24">
            <a:extLst>
              <a:ext uri="{FF2B5EF4-FFF2-40B4-BE49-F238E27FC236}">
                <a16:creationId xmlns:a16="http://schemas.microsoft.com/office/drawing/2014/main" id="{A2667E9D-8C06-4CBD-96DB-610A26FD056E}"/>
              </a:ext>
            </a:extLst>
          </p:cNvPr>
          <p:cNvSpPr/>
          <p:nvPr/>
        </p:nvSpPr>
        <p:spPr>
          <a:xfrm>
            <a:off x="265270" y="3178628"/>
            <a:ext cx="8040530" cy="1110343"/>
          </a:xfrm>
          <a:prstGeom prst="rect">
            <a:avLst/>
          </a:prstGeom>
          <a:solidFill>
            <a:srgbClr val="C110A0">
              <a:alpha val="10196"/>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004336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it-IT" dirty="0"/>
              <a:t>Considerazioni finali</a:t>
            </a:r>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13</a:t>
            </a:fld>
            <a:endParaRPr lang="en-US" dirty="0">
              <a:solidFill>
                <a:prstClr val="black"/>
              </a:solidFill>
            </a:endParaRPr>
          </a:p>
        </p:txBody>
      </p:sp>
      <p:sp>
        <p:nvSpPr>
          <p:cNvPr id="9" name="Content Placeholder 2">
            <a:extLst>
              <a:ext uri="{FF2B5EF4-FFF2-40B4-BE49-F238E27FC236}">
                <a16:creationId xmlns:a16="http://schemas.microsoft.com/office/drawing/2014/main" id="{F828B4F3-65C5-4A99-AA8D-DA799EAE150B}"/>
              </a:ext>
            </a:extLst>
          </p:cNvPr>
          <p:cNvSpPr>
            <a:spLocks noGrp="1"/>
          </p:cNvSpPr>
          <p:nvPr>
            <p:ph idx="1"/>
          </p:nvPr>
        </p:nvSpPr>
        <p:spPr>
          <a:xfrm>
            <a:off x="457199" y="938738"/>
            <a:ext cx="7848601" cy="3921910"/>
          </a:xfrm>
        </p:spPr>
        <p:txBody>
          <a:bodyPr/>
          <a:lstStyle/>
          <a:p>
            <a:pPr algn="just">
              <a:lnSpc>
                <a:spcPct val="120000"/>
              </a:lnSpc>
              <a:spcBef>
                <a:spcPts val="300"/>
              </a:spcBef>
              <a:spcAft>
                <a:spcPts val="300"/>
              </a:spcAft>
              <a:buClr>
                <a:schemeClr val="accent1"/>
              </a:buClr>
            </a:pPr>
            <a:endParaRPr lang="it-IT"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dirty="0">
                <a:solidFill>
                  <a:schemeClr val="dk1"/>
                </a:solidFill>
              </a:rPr>
              <a:t>Non </a:t>
            </a:r>
            <a:r>
              <a:rPr lang="en-GB" sz="1500" dirty="0" err="1">
                <a:solidFill>
                  <a:schemeClr val="dk1"/>
                </a:solidFill>
              </a:rPr>
              <a:t>si</a:t>
            </a:r>
            <a:r>
              <a:rPr lang="en-GB" sz="1500" dirty="0">
                <a:solidFill>
                  <a:schemeClr val="dk1"/>
                </a:solidFill>
              </a:rPr>
              <a:t> è </a:t>
            </a:r>
            <a:r>
              <a:rPr lang="en-GB" sz="1500" dirty="0" err="1">
                <a:solidFill>
                  <a:schemeClr val="dk1"/>
                </a:solidFill>
              </a:rPr>
              <a:t>ancora</a:t>
            </a:r>
            <a:r>
              <a:rPr lang="en-GB" sz="1500" dirty="0">
                <a:solidFill>
                  <a:schemeClr val="dk1"/>
                </a:solidFill>
              </a:rPr>
              <a:t> </a:t>
            </a:r>
            <a:r>
              <a:rPr lang="en-GB" sz="1500" dirty="0" err="1">
                <a:solidFill>
                  <a:schemeClr val="dk1"/>
                </a:solidFill>
              </a:rPr>
              <a:t>consolidata</a:t>
            </a:r>
            <a:r>
              <a:rPr lang="en-GB" sz="1500" dirty="0">
                <a:solidFill>
                  <a:schemeClr val="dk1"/>
                </a:solidFill>
              </a:rPr>
              <a:t> una </a:t>
            </a:r>
            <a:r>
              <a:rPr lang="en-GB" sz="1500" dirty="0" err="1">
                <a:solidFill>
                  <a:schemeClr val="dk1"/>
                </a:solidFill>
              </a:rPr>
              <a:t>posizione</a:t>
            </a:r>
            <a:r>
              <a:rPr lang="en-GB" sz="1500" dirty="0">
                <a:solidFill>
                  <a:schemeClr val="dk1"/>
                </a:solidFill>
              </a:rPr>
              <a:t> </a:t>
            </a:r>
            <a:r>
              <a:rPr lang="en-GB" sz="1500" dirty="0" err="1">
                <a:solidFill>
                  <a:schemeClr val="dk1"/>
                </a:solidFill>
              </a:rPr>
              <a:t>ufficiale</a:t>
            </a:r>
            <a:r>
              <a:rPr lang="en-GB" sz="1500" dirty="0">
                <a:solidFill>
                  <a:schemeClr val="dk1"/>
                </a:solidFill>
              </a:rPr>
              <a:t> </a:t>
            </a:r>
            <a:r>
              <a:rPr lang="en-GB" sz="1500" dirty="0" err="1">
                <a:solidFill>
                  <a:schemeClr val="dk1"/>
                </a:solidFill>
              </a:rPr>
              <a:t>tra</a:t>
            </a:r>
            <a:r>
              <a:rPr lang="en-GB" sz="1500" dirty="0">
                <a:solidFill>
                  <a:schemeClr val="dk1"/>
                </a:solidFill>
              </a:rPr>
              <a:t> </a:t>
            </a:r>
            <a:r>
              <a:rPr lang="en-GB" sz="1500" dirty="0" err="1">
                <a:solidFill>
                  <a:schemeClr val="dk1"/>
                </a:solidFill>
              </a:rPr>
              <a:t>molti</a:t>
            </a:r>
            <a:r>
              <a:rPr lang="en-GB" sz="1500" dirty="0">
                <a:solidFill>
                  <a:schemeClr val="dk1"/>
                </a:solidFill>
              </a:rPr>
              <a:t> </a:t>
            </a:r>
            <a:r>
              <a:rPr lang="en-GB" sz="1500" dirty="0" err="1">
                <a:solidFill>
                  <a:schemeClr val="dk1"/>
                </a:solidFill>
              </a:rPr>
              <a:t>investitori</a:t>
            </a:r>
            <a:r>
              <a:rPr lang="en-GB" sz="1500" b="0" dirty="0">
                <a:solidFill>
                  <a:schemeClr val="dk1"/>
                </a:solidFill>
              </a:rPr>
              <a:t>, </a:t>
            </a:r>
            <a:r>
              <a:rPr lang="en-GB" sz="1500" b="0" dirty="0" err="1">
                <a:solidFill>
                  <a:schemeClr val="dk1"/>
                </a:solidFill>
              </a:rPr>
              <a:t>anche</a:t>
            </a:r>
            <a:r>
              <a:rPr lang="en-GB" sz="1500" b="0" dirty="0">
                <a:solidFill>
                  <a:schemeClr val="dk1"/>
                </a:solidFill>
              </a:rPr>
              <a:t> se </a:t>
            </a:r>
            <a:r>
              <a:rPr lang="en-GB" sz="1500" b="0" dirty="0" err="1">
                <a:solidFill>
                  <a:schemeClr val="dk1"/>
                </a:solidFill>
              </a:rPr>
              <a:t>importanti</a:t>
            </a:r>
            <a:r>
              <a:rPr lang="en-GB" sz="1500" b="0" dirty="0">
                <a:solidFill>
                  <a:schemeClr val="dk1"/>
                </a:solidFill>
              </a:rPr>
              <a:t> </a:t>
            </a:r>
            <a:r>
              <a:rPr lang="en-GB" sz="1500" b="0" dirty="0" err="1">
                <a:solidFill>
                  <a:schemeClr val="dk1"/>
                </a:solidFill>
              </a:rPr>
              <a:t>investitori</a:t>
            </a:r>
            <a:r>
              <a:rPr lang="en-GB" sz="1500" b="0" dirty="0">
                <a:solidFill>
                  <a:schemeClr val="dk1"/>
                </a:solidFill>
              </a:rPr>
              <a:t> </a:t>
            </a:r>
            <a:r>
              <a:rPr lang="en-GB" sz="1500" b="0" dirty="0" err="1">
                <a:solidFill>
                  <a:schemeClr val="dk1"/>
                </a:solidFill>
              </a:rPr>
              <a:t>hanno</a:t>
            </a:r>
            <a:r>
              <a:rPr lang="en-GB" sz="1500" b="0" dirty="0">
                <a:solidFill>
                  <a:schemeClr val="dk1"/>
                </a:solidFill>
              </a:rPr>
              <a:t> </a:t>
            </a:r>
            <a:r>
              <a:rPr lang="en-GB" sz="1500" b="0" dirty="0" err="1">
                <a:solidFill>
                  <a:schemeClr val="dk1"/>
                </a:solidFill>
              </a:rPr>
              <a:t>manifestato</a:t>
            </a:r>
            <a:r>
              <a:rPr lang="en-GB" sz="1500" b="0" dirty="0">
                <a:solidFill>
                  <a:schemeClr val="dk1"/>
                </a:solidFill>
              </a:rPr>
              <a:t> un forte interesse per </a:t>
            </a:r>
            <a:r>
              <a:rPr lang="en-GB" sz="1500" b="0" dirty="0" err="1">
                <a:solidFill>
                  <a:schemeClr val="dk1"/>
                </a:solidFill>
              </a:rPr>
              <a:t>questa</a:t>
            </a:r>
            <a:r>
              <a:rPr lang="en-GB" sz="1500" b="0" dirty="0">
                <a:solidFill>
                  <a:schemeClr val="dk1"/>
                </a:solidFill>
              </a:rPr>
              <a:t> </a:t>
            </a:r>
            <a:r>
              <a:rPr lang="en-GB" sz="1500" b="0" dirty="0" err="1">
                <a:solidFill>
                  <a:schemeClr val="dk1"/>
                </a:solidFill>
              </a:rPr>
              <a:t>impostazione</a:t>
            </a:r>
            <a:r>
              <a:rPr lang="en-GB" sz="1500" b="0" dirty="0">
                <a:solidFill>
                  <a:schemeClr val="dk1"/>
                </a:solidFill>
              </a:rPr>
              <a:t>.</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b="0" dirty="0" err="1">
                <a:solidFill>
                  <a:schemeClr val="dk1"/>
                </a:solidFill>
              </a:rPr>
              <a:t>Alcuni</a:t>
            </a:r>
            <a:r>
              <a:rPr lang="en-GB" sz="1500" b="0" dirty="0">
                <a:solidFill>
                  <a:schemeClr val="dk1"/>
                </a:solidFill>
              </a:rPr>
              <a:t> </a:t>
            </a:r>
            <a:r>
              <a:rPr lang="en-GB" sz="1500" b="0" dirty="0" err="1">
                <a:solidFill>
                  <a:schemeClr val="dk1"/>
                </a:solidFill>
              </a:rPr>
              <a:t>investitori</a:t>
            </a:r>
            <a:r>
              <a:rPr lang="en-GB" sz="1500" b="0" dirty="0">
                <a:solidFill>
                  <a:schemeClr val="dk1"/>
                </a:solidFill>
              </a:rPr>
              <a:t> </a:t>
            </a:r>
            <a:r>
              <a:rPr lang="en-GB" sz="1500" b="0" dirty="0" err="1">
                <a:solidFill>
                  <a:schemeClr val="dk1"/>
                </a:solidFill>
              </a:rPr>
              <a:t>sottolineano</a:t>
            </a:r>
            <a:r>
              <a:rPr lang="en-GB" sz="1500" b="0" dirty="0">
                <a:solidFill>
                  <a:schemeClr val="dk1"/>
                </a:solidFill>
              </a:rPr>
              <a:t> </a:t>
            </a:r>
            <a:r>
              <a:rPr lang="en-GB" sz="1500" b="0" dirty="0" err="1">
                <a:solidFill>
                  <a:schemeClr val="dk1"/>
                </a:solidFill>
              </a:rPr>
              <a:t>il</a:t>
            </a:r>
            <a:r>
              <a:rPr lang="en-GB" sz="1500" b="0" dirty="0">
                <a:solidFill>
                  <a:schemeClr val="dk1"/>
                </a:solidFill>
              </a:rPr>
              <a:t> </a:t>
            </a:r>
            <a:r>
              <a:rPr lang="en-GB" sz="1500" b="0" dirty="0" err="1">
                <a:solidFill>
                  <a:schemeClr val="dk1"/>
                </a:solidFill>
              </a:rPr>
              <a:t>rischio</a:t>
            </a:r>
            <a:r>
              <a:rPr lang="en-GB" sz="1500" b="0" dirty="0">
                <a:solidFill>
                  <a:schemeClr val="dk1"/>
                </a:solidFill>
              </a:rPr>
              <a:t> </a:t>
            </a:r>
            <a:r>
              <a:rPr lang="en-GB" sz="1500" b="0" dirty="0" err="1">
                <a:solidFill>
                  <a:schemeClr val="dk1"/>
                </a:solidFill>
              </a:rPr>
              <a:t>connesso</a:t>
            </a:r>
            <a:r>
              <a:rPr lang="en-GB" sz="1500" b="0" dirty="0">
                <a:solidFill>
                  <a:schemeClr val="dk1"/>
                </a:solidFill>
              </a:rPr>
              <a:t> </a:t>
            </a:r>
            <a:r>
              <a:rPr lang="en-GB" sz="1500" b="0" dirty="0" err="1">
                <a:solidFill>
                  <a:schemeClr val="dk1"/>
                </a:solidFill>
              </a:rPr>
              <a:t>all’utilizzo</a:t>
            </a:r>
            <a:r>
              <a:rPr lang="en-GB" sz="1500" b="0" dirty="0">
                <a:solidFill>
                  <a:schemeClr val="dk1"/>
                </a:solidFill>
              </a:rPr>
              <a:t> di </a:t>
            </a:r>
            <a:r>
              <a:rPr lang="en-GB" sz="1500" dirty="0" err="1">
                <a:solidFill>
                  <a:schemeClr val="dk1"/>
                </a:solidFill>
              </a:rPr>
              <a:t>metriche</a:t>
            </a:r>
            <a:r>
              <a:rPr lang="en-GB" sz="1500" dirty="0">
                <a:solidFill>
                  <a:schemeClr val="dk1"/>
                </a:solidFill>
              </a:rPr>
              <a:t> </a:t>
            </a:r>
            <a:r>
              <a:rPr lang="en-GB" sz="1500" dirty="0" err="1">
                <a:solidFill>
                  <a:schemeClr val="dk1"/>
                </a:solidFill>
              </a:rPr>
              <a:t>ancora</a:t>
            </a:r>
            <a:r>
              <a:rPr lang="en-GB" sz="1500" dirty="0">
                <a:solidFill>
                  <a:schemeClr val="dk1"/>
                </a:solidFill>
              </a:rPr>
              <a:t> </a:t>
            </a:r>
            <a:r>
              <a:rPr lang="en-GB" sz="1500" dirty="0" err="1">
                <a:solidFill>
                  <a:schemeClr val="dk1"/>
                </a:solidFill>
              </a:rPr>
              <a:t>poco</a:t>
            </a:r>
            <a:r>
              <a:rPr lang="en-GB" sz="1500" dirty="0">
                <a:solidFill>
                  <a:schemeClr val="dk1"/>
                </a:solidFill>
              </a:rPr>
              <a:t> </a:t>
            </a:r>
            <a:r>
              <a:rPr lang="en-GB" sz="1500" dirty="0" err="1">
                <a:solidFill>
                  <a:schemeClr val="dk1"/>
                </a:solidFill>
              </a:rPr>
              <a:t>affidabili</a:t>
            </a:r>
            <a:r>
              <a:rPr lang="en-GB" sz="1500" dirty="0">
                <a:solidFill>
                  <a:schemeClr val="dk1"/>
                </a:solidFill>
              </a:rPr>
              <a:t> o certificate.</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dirty="0">
                <a:solidFill>
                  <a:schemeClr val="dk1"/>
                </a:solidFill>
              </a:rPr>
              <a:t>I proxy advisor </a:t>
            </a:r>
            <a:r>
              <a:rPr lang="en-GB" sz="1500" dirty="0" err="1">
                <a:solidFill>
                  <a:schemeClr val="dk1"/>
                </a:solidFill>
              </a:rPr>
              <a:t>paiono</a:t>
            </a:r>
            <a:r>
              <a:rPr lang="en-GB" sz="1500" dirty="0">
                <a:solidFill>
                  <a:schemeClr val="dk1"/>
                </a:solidFill>
              </a:rPr>
              <a:t> </a:t>
            </a:r>
            <a:r>
              <a:rPr lang="en-GB" sz="1500" dirty="0" err="1">
                <a:solidFill>
                  <a:schemeClr val="dk1"/>
                </a:solidFill>
              </a:rPr>
              <a:t>favorevoli</a:t>
            </a:r>
            <a:r>
              <a:rPr lang="en-GB" sz="1500" dirty="0">
                <a:solidFill>
                  <a:schemeClr val="dk1"/>
                </a:solidFill>
              </a:rPr>
              <a:t>,</a:t>
            </a:r>
            <a:r>
              <a:rPr lang="en-GB" sz="1500" b="0" dirty="0">
                <a:solidFill>
                  <a:schemeClr val="dk1"/>
                </a:solidFill>
              </a:rPr>
              <a:t> a </a:t>
            </a:r>
            <a:r>
              <a:rPr lang="en-GB" sz="1500" b="0" dirty="0" err="1">
                <a:solidFill>
                  <a:schemeClr val="dk1"/>
                </a:solidFill>
              </a:rPr>
              <a:t>condizione</a:t>
            </a:r>
            <a:r>
              <a:rPr lang="en-GB" sz="1500" b="0" dirty="0">
                <a:solidFill>
                  <a:schemeClr val="dk1"/>
                </a:solidFill>
              </a:rPr>
              <a:t> </a:t>
            </a:r>
            <a:r>
              <a:rPr lang="en-GB" sz="1500" b="0" dirty="0" err="1">
                <a:solidFill>
                  <a:schemeClr val="dk1"/>
                </a:solidFill>
              </a:rPr>
              <a:t>che</a:t>
            </a:r>
            <a:r>
              <a:rPr lang="en-GB" sz="1500" b="0" dirty="0">
                <a:solidFill>
                  <a:schemeClr val="dk1"/>
                </a:solidFill>
              </a:rPr>
              <a:t> </a:t>
            </a:r>
            <a:r>
              <a:rPr lang="en-GB" sz="1500" b="0" dirty="0" err="1">
                <a:solidFill>
                  <a:schemeClr val="dk1"/>
                </a:solidFill>
              </a:rPr>
              <a:t>l’introduzione</a:t>
            </a:r>
            <a:r>
              <a:rPr lang="en-GB" sz="1500" b="0" dirty="0">
                <a:solidFill>
                  <a:schemeClr val="dk1"/>
                </a:solidFill>
              </a:rPr>
              <a:t> di </a:t>
            </a:r>
            <a:r>
              <a:rPr lang="en-GB" sz="1500" b="0" dirty="0" err="1">
                <a:solidFill>
                  <a:schemeClr val="dk1"/>
                </a:solidFill>
              </a:rPr>
              <a:t>questi</a:t>
            </a:r>
            <a:r>
              <a:rPr lang="en-GB" sz="1500" b="0" dirty="0">
                <a:solidFill>
                  <a:schemeClr val="dk1"/>
                </a:solidFill>
              </a:rPr>
              <a:t> </a:t>
            </a:r>
            <a:r>
              <a:rPr lang="en-GB" sz="1500" b="0" dirty="0" err="1">
                <a:solidFill>
                  <a:schemeClr val="dk1"/>
                </a:solidFill>
              </a:rPr>
              <a:t>indicatori</a:t>
            </a:r>
            <a:r>
              <a:rPr lang="en-GB" sz="1500" b="0" dirty="0">
                <a:solidFill>
                  <a:schemeClr val="dk1"/>
                </a:solidFill>
              </a:rPr>
              <a:t> non </a:t>
            </a:r>
            <a:r>
              <a:rPr lang="en-GB" sz="1500" b="0" dirty="0" err="1">
                <a:solidFill>
                  <a:schemeClr val="dk1"/>
                </a:solidFill>
              </a:rPr>
              <a:t>vada</a:t>
            </a:r>
            <a:r>
              <a:rPr lang="en-GB" sz="1500" b="0" dirty="0">
                <a:solidFill>
                  <a:schemeClr val="dk1"/>
                </a:solidFill>
              </a:rPr>
              <a:t> ad </a:t>
            </a:r>
            <a:r>
              <a:rPr lang="en-GB" sz="1500" b="0" dirty="0" err="1">
                <a:solidFill>
                  <a:schemeClr val="dk1"/>
                </a:solidFill>
              </a:rPr>
              <a:t>aggiungere</a:t>
            </a:r>
            <a:r>
              <a:rPr lang="en-GB" sz="1500" b="0" dirty="0">
                <a:solidFill>
                  <a:schemeClr val="dk1"/>
                </a:solidFill>
              </a:rPr>
              <a:t> </a:t>
            </a:r>
            <a:r>
              <a:rPr lang="en-GB" sz="1500" b="0" dirty="0" err="1">
                <a:solidFill>
                  <a:schemeClr val="dk1"/>
                </a:solidFill>
              </a:rPr>
              <a:t>ulteriori</a:t>
            </a:r>
            <a:r>
              <a:rPr lang="en-GB" sz="1500" b="0" dirty="0">
                <a:solidFill>
                  <a:schemeClr val="dk1"/>
                </a:solidFill>
              </a:rPr>
              <a:t> </a:t>
            </a:r>
            <a:r>
              <a:rPr lang="en-GB" sz="1500" b="0" dirty="0" err="1">
                <a:solidFill>
                  <a:schemeClr val="dk1"/>
                </a:solidFill>
              </a:rPr>
              <a:t>opportunità</a:t>
            </a:r>
            <a:r>
              <a:rPr lang="en-GB" sz="1500" b="0" dirty="0">
                <a:solidFill>
                  <a:schemeClr val="dk1"/>
                </a:solidFill>
              </a:rPr>
              <a:t> di bonus </a:t>
            </a:r>
            <a:r>
              <a:rPr lang="en-GB" sz="1500" b="0" dirty="0" err="1">
                <a:solidFill>
                  <a:schemeClr val="dk1"/>
                </a:solidFill>
              </a:rPr>
              <a:t>eccessivamente</a:t>
            </a:r>
            <a:r>
              <a:rPr lang="en-GB" sz="1500" b="0" dirty="0">
                <a:solidFill>
                  <a:schemeClr val="dk1"/>
                </a:solidFill>
              </a:rPr>
              <a:t> </a:t>
            </a:r>
            <a:r>
              <a:rPr lang="en-GB" sz="1500" b="0" dirty="0" err="1">
                <a:solidFill>
                  <a:schemeClr val="dk1"/>
                </a:solidFill>
              </a:rPr>
              <a:t>discrezionali</a:t>
            </a:r>
            <a:r>
              <a:rPr lang="en-GB" sz="1500" b="0" dirty="0">
                <a:solidFill>
                  <a:schemeClr val="dk1"/>
                </a:solidFill>
              </a:rPr>
              <a:t>.</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b="0" dirty="0">
                <a:solidFill>
                  <a:schemeClr val="dk1"/>
                </a:solidFill>
              </a:rPr>
              <a:t>Ci </a:t>
            </a:r>
            <a:r>
              <a:rPr lang="en-GB" sz="1500" b="0" dirty="0" err="1">
                <a:solidFill>
                  <a:schemeClr val="dk1"/>
                </a:solidFill>
              </a:rPr>
              <a:t>aspettiamo</a:t>
            </a:r>
            <a:r>
              <a:rPr lang="en-GB" sz="1500" b="0" dirty="0">
                <a:solidFill>
                  <a:schemeClr val="dk1"/>
                </a:solidFill>
              </a:rPr>
              <a:t> per la </a:t>
            </a:r>
            <a:r>
              <a:rPr lang="en-GB" sz="1500" b="0" dirty="0" err="1">
                <a:solidFill>
                  <a:schemeClr val="dk1"/>
                </a:solidFill>
              </a:rPr>
              <a:t>prossima</a:t>
            </a:r>
            <a:r>
              <a:rPr lang="en-GB" sz="1500" b="0" dirty="0">
                <a:solidFill>
                  <a:schemeClr val="dk1"/>
                </a:solidFill>
              </a:rPr>
              <a:t> proxy season un </a:t>
            </a:r>
            <a:r>
              <a:rPr lang="en-GB" sz="1500" dirty="0" err="1">
                <a:solidFill>
                  <a:schemeClr val="dk1"/>
                </a:solidFill>
              </a:rPr>
              <a:t>significativo</a:t>
            </a:r>
            <a:r>
              <a:rPr lang="en-GB" sz="1500" dirty="0">
                <a:solidFill>
                  <a:schemeClr val="dk1"/>
                </a:solidFill>
              </a:rPr>
              <a:t> </a:t>
            </a:r>
            <a:r>
              <a:rPr lang="en-GB" sz="1500" dirty="0" err="1">
                <a:solidFill>
                  <a:schemeClr val="dk1"/>
                </a:solidFill>
              </a:rPr>
              <a:t>incremento</a:t>
            </a:r>
            <a:r>
              <a:rPr lang="en-GB" sz="1500" dirty="0">
                <a:solidFill>
                  <a:schemeClr val="dk1"/>
                </a:solidFill>
              </a:rPr>
              <a:t> della </a:t>
            </a:r>
            <a:r>
              <a:rPr lang="en-GB" sz="1500" dirty="0" err="1">
                <a:solidFill>
                  <a:schemeClr val="dk1"/>
                </a:solidFill>
              </a:rPr>
              <a:t>pressione</a:t>
            </a:r>
            <a:r>
              <a:rPr lang="en-GB" sz="1500" dirty="0">
                <a:solidFill>
                  <a:schemeClr val="dk1"/>
                </a:solidFill>
              </a:rPr>
              <a:t> </a:t>
            </a:r>
            <a:r>
              <a:rPr lang="en-GB" sz="1500" dirty="0" err="1">
                <a:solidFill>
                  <a:schemeClr val="dk1"/>
                </a:solidFill>
              </a:rPr>
              <a:t>degli</a:t>
            </a:r>
            <a:r>
              <a:rPr lang="en-GB" sz="1500" dirty="0">
                <a:solidFill>
                  <a:schemeClr val="dk1"/>
                </a:solidFill>
              </a:rPr>
              <a:t> </a:t>
            </a:r>
            <a:r>
              <a:rPr lang="en-GB" sz="1500" dirty="0" err="1">
                <a:solidFill>
                  <a:schemeClr val="dk1"/>
                </a:solidFill>
              </a:rPr>
              <a:t>investitori</a:t>
            </a:r>
            <a:r>
              <a:rPr lang="en-GB" sz="1500" dirty="0">
                <a:solidFill>
                  <a:schemeClr val="dk1"/>
                </a:solidFill>
              </a:rPr>
              <a:t> per </a:t>
            </a:r>
            <a:r>
              <a:rPr lang="en-GB" sz="1500" dirty="0" err="1">
                <a:solidFill>
                  <a:schemeClr val="dk1"/>
                </a:solidFill>
              </a:rPr>
              <a:t>l’utilizzo</a:t>
            </a:r>
            <a:r>
              <a:rPr lang="en-GB" sz="1500" dirty="0">
                <a:solidFill>
                  <a:schemeClr val="dk1"/>
                </a:solidFill>
              </a:rPr>
              <a:t> di </a:t>
            </a:r>
            <a:r>
              <a:rPr lang="en-GB" sz="1500" dirty="0" err="1">
                <a:solidFill>
                  <a:schemeClr val="dk1"/>
                </a:solidFill>
              </a:rPr>
              <a:t>metriche</a:t>
            </a:r>
            <a:r>
              <a:rPr lang="en-GB" sz="1500" dirty="0">
                <a:solidFill>
                  <a:schemeClr val="dk1"/>
                </a:solidFill>
              </a:rPr>
              <a:t> ESG </a:t>
            </a:r>
            <a:r>
              <a:rPr lang="en-GB" sz="1500" dirty="0" err="1">
                <a:solidFill>
                  <a:schemeClr val="dk1"/>
                </a:solidFill>
              </a:rPr>
              <a:t>nei</a:t>
            </a:r>
            <a:r>
              <a:rPr lang="en-GB" sz="1500" dirty="0">
                <a:solidFill>
                  <a:schemeClr val="dk1"/>
                </a:solidFill>
              </a:rPr>
              <a:t> </a:t>
            </a:r>
            <a:r>
              <a:rPr lang="en-GB" sz="1500" dirty="0" err="1">
                <a:solidFill>
                  <a:schemeClr val="dk1"/>
                </a:solidFill>
              </a:rPr>
              <a:t>sistemi</a:t>
            </a:r>
            <a:r>
              <a:rPr lang="en-GB" sz="1500" dirty="0">
                <a:solidFill>
                  <a:schemeClr val="dk1"/>
                </a:solidFill>
              </a:rPr>
              <a:t> di </a:t>
            </a:r>
            <a:r>
              <a:rPr lang="en-GB" sz="1500" dirty="0" err="1">
                <a:solidFill>
                  <a:schemeClr val="dk1"/>
                </a:solidFill>
              </a:rPr>
              <a:t>incentivazione</a:t>
            </a:r>
            <a:r>
              <a:rPr lang="en-GB" sz="1500" dirty="0">
                <a:solidFill>
                  <a:schemeClr val="dk1"/>
                </a:solidFill>
              </a:rPr>
              <a:t>.</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dirty="0">
                <a:solidFill>
                  <a:schemeClr val="dk1"/>
                </a:solidFill>
              </a:rPr>
              <a:t>E’ </a:t>
            </a:r>
            <a:r>
              <a:rPr lang="en-GB" sz="1500" dirty="0" err="1">
                <a:solidFill>
                  <a:schemeClr val="dk1"/>
                </a:solidFill>
              </a:rPr>
              <a:t>quindi</a:t>
            </a:r>
            <a:r>
              <a:rPr lang="en-GB" sz="1500" dirty="0">
                <a:solidFill>
                  <a:schemeClr val="dk1"/>
                </a:solidFill>
              </a:rPr>
              <a:t> </a:t>
            </a:r>
            <a:r>
              <a:rPr lang="en-GB" sz="1500" dirty="0" err="1">
                <a:solidFill>
                  <a:schemeClr val="dk1"/>
                </a:solidFill>
              </a:rPr>
              <a:t>probabile</a:t>
            </a:r>
            <a:r>
              <a:rPr lang="en-GB" sz="1500" dirty="0">
                <a:solidFill>
                  <a:schemeClr val="dk1"/>
                </a:solidFill>
              </a:rPr>
              <a:t> </a:t>
            </a:r>
            <a:r>
              <a:rPr lang="en-GB" sz="1500" dirty="0" err="1">
                <a:solidFill>
                  <a:schemeClr val="dk1"/>
                </a:solidFill>
              </a:rPr>
              <a:t>che</a:t>
            </a:r>
            <a:r>
              <a:rPr lang="en-GB" sz="1500" dirty="0">
                <a:solidFill>
                  <a:schemeClr val="dk1"/>
                </a:solidFill>
              </a:rPr>
              <a:t> la quota di “bonus opportunity” </a:t>
            </a:r>
            <a:r>
              <a:rPr lang="en-GB" sz="1500" dirty="0" err="1">
                <a:solidFill>
                  <a:schemeClr val="dk1"/>
                </a:solidFill>
              </a:rPr>
              <a:t>legata</a:t>
            </a:r>
            <a:r>
              <a:rPr lang="en-GB" sz="1500" dirty="0">
                <a:solidFill>
                  <a:schemeClr val="dk1"/>
                </a:solidFill>
              </a:rPr>
              <a:t> ad </a:t>
            </a:r>
            <a:r>
              <a:rPr lang="en-GB" sz="1500" dirty="0" err="1">
                <a:solidFill>
                  <a:schemeClr val="dk1"/>
                </a:solidFill>
              </a:rPr>
              <a:t>indicatori</a:t>
            </a:r>
            <a:r>
              <a:rPr lang="en-GB" sz="1500" dirty="0">
                <a:solidFill>
                  <a:schemeClr val="dk1"/>
                </a:solidFill>
              </a:rPr>
              <a:t> ESG </a:t>
            </a:r>
            <a:r>
              <a:rPr lang="en-GB" sz="1500" dirty="0" err="1">
                <a:solidFill>
                  <a:schemeClr val="dk1"/>
                </a:solidFill>
              </a:rPr>
              <a:t>sia</a:t>
            </a:r>
            <a:r>
              <a:rPr lang="en-GB" sz="1500" dirty="0">
                <a:solidFill>
                  <a:schemeClr val="dk1"/>
                </a:solidFill>
              </a:rPr>
              <a:t> </a:t>
            </a:r>
            <a:r>
              <a:rPr lang="en-GB" sz="1500" dirty="0" err="1">
                <a:solidFill>
                  <a:schemeClr val="dk1"/>
                </a:solidFill>
              </a:rPr>
              <a:t>destinata</a:t>
            </a:r>
            <a:r>
              <a:rPr lang="en-GB" sz="1500" dirty="0">
                <a:solidFill>
                  <a:schemeClr val="dk1"/>
                </a:solidFill>
              </a:rPr>
              <a:t> a </a:t>
            </a:r>
            <a:r>
              <a:rPr lang="en-GB" sz="1500" dirty="0" err="1">
                <a:solidFill>
                  <a:schemeClr val="dk1"/>
                </a:solidFill>
              </a:rPr>
              <a:t>crescere</a:t>
            </a:r>
            <a:r>
              <a:rPr lang="en-GB" sz="1500" b="0" dirty="0">
                <a:solidFill>
                  <a:schemeClr val="dk1"/>
                </a:solidFill>
              </a:rPr>
              <a:t> </a:t>
            </a:r>
            <a:r>
              <a:rPr lang="en-GB" sz="1500" b="0" dirty="0" err="1">
                <a:solidFill>
                  <a:schemeClr val="dk1"/>
                </a:solidFill>
              </a:rPr>
              <a:t>ulteriormente</a:t>
            </a:r>
            <a:r>
              <a:rPr lang="en-GB" sz="1500" b="0" dirty="0">
                <a:solidFill>
                  <a:schemeClr val="dk1"/>
                </a:solidFill>
              </a:rPr>
              <a:t>, con un </a:t>
            </a:r>
            <a:r>
              <a:rPr lang="en-GB" sz="1500" b="0" dirty="0" err="1">
                <a:solidFill>
                  <a:schemeClr val="dk1"/>
                </a:solidFill>
              </a:rPr>
              <a:t>limite</a:t>
            </a:r>
            <a:r>
              <a:rPr lang="en-GB" sz="1500" b="0" dirty="0">
                <a:solidFill>
                  <a:schemeClr val="dk1"/>
                </a:solidFill>
              </a:rPr>
              <a:t> </a:t>
            </a:r>
            <a:r>
              <a:rPr lang="en-GB" sz="1500" b="0" dirty="0" err="1">
                <a:solidFill>
                  <a:schemeClr val="dk1"/>
                </a:solidFill>
              </a:rPr>
              <a:t>che</a:t>
            </a:r>
            <a:r>
              <a:rPr lang="en-GB" sz="1500" b="0" dirty="0">
                <a:solidFill>
                  <a:schemeClr val="dk1"/>
                </a:solidFill>
              </a:rPr>
              <a:t> </a:t>
            </a:r>
            <a:r>
              <a:rPr lang="en-GB" sz="1500" b="0" dirty="0" err="1">
                <a:solidFill>
                  <a:schemeClr val="dk1"/>
                </a:solidFill>
              </a:rPr>
              <a:t>potrebbe</a:t>
            </a:r>
            <a:r>
              <a:rPr lang="en-GB" sz="1500" b="0" dirty="0">
                <a:solidFill>
                  <a:schemeClr val="dk1"/>
                </a:solidFill>
              </a:rPr>
              <a:t> </a:t>
            </a:r>
            <a:r>
              <a:rPr lang="en-GB" sz="1500" b="0" dirty="0" err="1">
                <a:solidFill>
                  <a:schemeClr val="dk1"/>
                </a:solidFill>
              </a:rPr>
              <a:t>essere</a:t>
            </a:r>
            <a:r>
              <a:rPr lang="en-GB" sz="1500" b="0" dirty="0">
                <a:solidFill>
                  <a:schemeClr val="dk1"/>
                </a:solidFill>
              </a:rPr>
              <a:t> </a:t>
            </a:r>
            <a:r>
              <a:rPr lang="en-GB" sz="1500" b="0" dirty="0" err="1">
                <a:solidFill>
                  <a:schemeClr val="dk1"/>
                </a:solidFill>
              </a:rPr>
              <a:t>quello</a:t>
            </a:r>
            <a:r>
              <a:rPr lang="en-GB" sz="1500" b="0" dirty="0">
                <a:solidFill>
                  <a:schemeClr val="dk1"/>
                </a:solidFill>
              </a:rPr>
              <a:t> </a:t>
            </a:r>
            <a:r>
              <a:rPr lang="en-GB" sz="1500" b="0" dirty="0" err="1">
                <a:solidFill>
                  <a:schemeClr val="dk1"/>
                </a:solidFill>
              </a:rPr>
              <a:t>indicato</a:t>
            </a:r>
            <a:r>
              <a:rPr lang="en-GB" sz="1500" b="0" dirty="0">
                <a:solidFill>
                  <a:schemeClr val="dk1"/>
                </a:solidFill>
              </a:rPr>
              <a:t> da Blackrock (</a:t>
            </a:r>
            <a:r>
              <a:rPr lang="en-GB" sz="1500" b="0" dirty="0" err="1">
                <a:solidFill>
                  <a:schemeClr val="dk1"/>
                </a:solidFill>
              </a:rPr>
              <a:t>almeno</a:t>
            </a:r>
            <a:r>
              <a:rPr lang="en-GB" sz="1500" b="0" dirty="0">
                <a:solidFill>
                  <a:schemeClr val="dk1"/>
                </a:solidFill>
              </a:rPr>
              <a:t> 60% </a:t>
            </a:r>
            <a:r>
              <a:rPr lang="en-GB" sz="1500" b="0" dirty="0" err="1">
                <a:solidFill>
                  <a:schemeClr val="dk1"/>
                </a:solidFill>
              </a:rPr>
              <a:t>collegato</a:t>
            </a:r>
            <a:r>
              <a:rPr lang="en-GB" sz="1500" b="0" dirty="0">
                <a:solidFill>
                  <a:schemeClr val="dk1"/>
                </a:solidFill>
              </a:rPr>
              <a:t> a financials).</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dirty="0">
                <a:solidFill>
                  <a:schemeClr val="dk1"/>
                </a:solidFill>
              </a:rPr>
              <a:t>EC </a:t>
            </a:r>
            <a:r>
              <a:rPr lang="en-GB" sz="1500" dirty="0" err="1">
                <a:solidFill>
                  <a:schemeClr val="dk1"/>
                </a:solidFill>
              </a:rPr>
              <a:t>orientata</a:t>
            </a:r>
            <a:r>
              <a:rPr lang="en-GB" sz="1500" dirty="0">
                <a:solidFill>
                  <a:schemeClr val="dk1"/>
                </a:solidFill>
              </a:rPr>
              <a:t> a </a:t>
            </a:r>
            <a:r>
              <a:rPr lang="en-GB" sz="1500" dirty="0" err="1">
                <a:solidFill>
                  <a:schemeClr val="dk1"/>
                </a:solidFill>
              </a:rPr>
              <a:t>possibili</a:t>
            </a:r>
            <a:r>
              <a:rPr lang="en-GB" sz="1500" dirty="0">
                <a:solidFill>
                  <a:schemeClr val="dk1"/>
                </a:solidFill>
              </a:rPr>
              <a:t> </a:t>
            </a:r>
            <a:r>
              <a:rPr lang="en-GB" sz="1500" dirty="0" err="1">
                <a:solidFill>
                  <a:schemeClr val="dk1"/>
                </a:solidFill>
              </a:rPr>
              <a:t>revisioni</a:t>
            </a:r>
            <a:r>
              <a:rPr lang="en-GB" sz="1500" dirty="0">
                <a:solidFill>
                  <a:schemeClr val="dk1"/>
                </a:solidFill>
              </a:rPr>
              <a:t> della SHRD2 per </a:t>
            </a:r>
            <a:r>
              <a:rPr lang="en-GB" sz="1500" dirty="0" err="1">
                <a:solidFill>
                  <a:schemeClr val="dk1"/>
                </a:solidFill>
              </a:rPr>
              <a:t>stimolare</a:t>
            </a:r>
            <a:r>
              <a:rPr lang="en-GB" sz="1500" dirty="0">
                <a:solidFill>
                  <a:schemeClr val="dk1"/>
                </a:solidFill>
              </a:rPr>
              <a:t> </a:t>
            </a:r>
            <a:r>
              <a:rPr lang="en-GB" sz="1500" dirty="0" err="1">
                <a:solidFill>
                  <a:schemeClr val="dk1"/>
                </a:solidFill>
              </a:rPr>
              <a:t>l’utilizzo</a:t>
            </a:r>
            <a:r>
              <a:rPr lang="en-GB" sz="1500" dirty="0">
                <a:solidFill>
                  <a:schemeClr val="dk1"/>
                </a:solidFill>
              </a:rPr>
              <a:t> di </a:t>
            </a:r>
            <a:r>
              <a:rPr lang="en-GB" sz="1500" dirty="0" err="1">
                <a:solidFill>
                  <a:schemeClr val="dk1"/>
                </a:solidFill>
              </a:rPr>
              <a:t>metriche</a:t>
            </a:r>
            <a:r>
              <a:rPr lang="en-GB" sz="1500" dirty="0">
                <a:solidFill>
                  <a:schemeClr val="dk1"/>
                </a:solidFill>
              </a:rPr>
              <a:t> ESG </a:t>
            </a:r>
            <a:r>
              <a:rPr lang="en-GB" sz="1500" b="0" dirty="0" err="1">
                <a:solidFill>
                  <a:schemeClr val="dk1"/>
                </a:solidFill>
              </a:rPr>
              <a:t>nelle</a:t>
            </a:r>
            <a:r>
              <a:rPr lang="en-GB" sz="1500" b="0" dirty="0">
                <a:solidFill>
                  <a:schemeClr val="dk1"/>
                </a:solidFill>
              </a:rPr>
              <a:t> </a:t>
            </a:r>
            <a:r>
              <a:rPr lang="en-GB" sz="1500" b="0" dirty="0" err="1">
                <a:solidFill>
                  <a:schemeClr val="dk1"/>
                </a:solidFill>
              </a:rPr>
              <a:t>politiche</a:t>
            </a:r>
            <a:r>
              <a:rPr lang="en-GB" sz="1500" b="0" dirty="0">
                <a:solidFill>
                  <a:schemeClr val="dk1"/>
                </a:solidFill>
              </a:rPr>
              <a:t> di </a:t>
            </a:r>
            <a:r>
              <a:rPr lang="en-GB" sz="1500" b="0" dirty="0" err="1">
                <a:solidFill>
                  <a:schemeClr val="dk1"/>
                </a:solidFill>
              </a:rPr>
              <a:t>remunerazione</a:t>
            </a:r>
            <a:r>
              <a:rPr lang="en-GB" sz="1500" b="0" dirty="0">
                <a:solidFill>
                  <a:schemeClr val="dk1"/>
                </a:solidFill>
              </a:rPr>
              <a:t> </a:t>
            </a:r>
            <a:r>
              <a:rPr lang="en-GB" sz="1500" b="0" dirty="0" err="1">
                <a:solidFill>
                  <a:schemeClr val="dk1"/>
                </a:solidFill>
              </a:rPr>
              <a:t>degli</a:t>
            </a:r>
            <a:r>
              <a:rPr lang="en-GB" sz="1500" b="0" dirty="0">
                <a:solidFill>
                  <a:schemeClr val="dk1"/>
                </a:solidFill>
              </a:rPr>
              <a:t> executive.</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en-GB" sz="1500" b="0" dirty="0" err="1">
                <a:solidFill>
                  <a:schemeClr val="dk1"/>
                </a:solidFill>
              </a:rPr>
              <a:t>L’introduzione</a:t>
            </a:r>
            <a:r>
              <a:rPr lang="en-GB" sz="1500" b="0" dirty="0">
                <a:solidFill>
                  <a:schemeClr val="dk1"/>
                </a:solidFill>
              </a:rPr>
              <a:t> del </a:t>
            </a:r>
            <a:r>
              <a:rPr lang="en-GB" sz="1500" b="0" dirty="0" err="1">
                <a:solidFill>
                  <a:schemeClr val="dk1"/>
                </a:solidFill>
              </a:rPr>
              <a:t>concetto</a:t>
            </a:r>
            <a:r>
              <a:rPr lang="en-GB" sz="1500" b="0" dirty="0">
                <a:solidFill>
                  <a:schemeClr val="dk1"/>
                </a:solidFill>
              </a:rPr>
              <a:t> di </a:t>
            </a:r>
            <a:r>
              <a:rPr lang="en-GB" sz="1500" dirty="0">
                <a:solidFill>
                  <a:schemeClr val="dk1"/>
                </a:solidFill>
              </a:rPr>
              <a:t>“</a:t>
            </a:r>
            <a:r>
              <a:rPr lang="en-GB" sz="1500" dirty="0" err="1">
                <a:solidFill>
                  <a:schemeClr val="dk1"/>
                </a:solidFill>
              </a:rPr>
              <a:t>successo</a:t>
            </a:r>
            <a:r>
              <a:rPr lang="en-GB" sz="1500" dirty="0">
                <a:solidFill>
                  <a:schemeClr val="dk1"/>
                </a:solidFill>
              </a:rPr>
              <a:t> </a:t>
            </a:r>
            <a:r>
              <a:rPr lang="en-GB" sz="1500" dirty="0" err="1">
                <a:solidFill>
                  <a:schemeClr val="dk1"/>
                </a:solidFill>
              </a:rPr>
              <a:t>sostenibile</a:t>
            </a:r>
            <a:r>
              <a:rPr lang="en-GB" sz="1500" dirty="0">
                <a:solidFill>
                  <a:schemeClr val="dk1"/>
                </a:solidFill>
              </a:rPr>
              <a:t>” </a:t>
            </a:r>
            <a:r>
              <a:rPr lang="en-GB" sz="1500" b="0" dirty="0" err="1">
                <a:solidFill>
                  <a:schemeClr val="dk1"/>
                </a:solidFill>
              </a:rPr>
              <a:t>nel</a:t>
            </a:r>
            <a:r>
              <a:rPr lang="en-GB" sz="1500" b="0" dirty="0">
                <a:solidFill>
                  <a:schemeClr val="dk1"/>
                </a:solidFill>
              </a:rPr>
              <a:t> </a:t>
            </a:r>
            <a:r>
              <a:rPr lang="en-GB" sz="1500" b="0" dirty="0" err="1">
                <a:solidFill>
                  <a:schemeClr val="dk1"/>
                </a:solidFill>
              </a:rPr>
              <a:t>codice</a:t>
            </a:r>
            <a:r>
              <a:rPr lang="en-GB" sz="1500" b="0" dirty="0">
                <a:solidFill>
                  <a:schemeClr val="dk1"/>
                </a:solidFill>
              </a:rPr>
              <a:t> di corporate governance </a:t>
            </a:r>
            <a:r>
              <a:rPr lang="en-GB" sz="1500" b="0" dirty="0" err="1">
                <a:solidFill>
                  <a:schemeClr val="dk1"/>
                </a:solidFill>
              </a:rPr>
              <a:t>dovrebbe</a:t>
            </a:r>
            <a:r>
              <a:rPr lang="en-GB" sz="1500" b="0" dirty="0">
                <a:solidFill>
                  <a:schemeClr val="dk1"/>
                </a:solidFill>
              </a:rPr>
              <a:t> </a:t>
            </a:r>
            <a:r>
              <a:rPr lang="en-GB" sz="1500" b="0" dirty="0" err="1">
                <a:solidFill>
                  <a:schemeClr val="dk1"/>
                </a:solidFill>
              </a:rPr>
              <a:t>ulteriormente</a:t>
            </a:r>
            <a:r>
              <a:rPr lang="en-GB" sz="1500" b="0" dirty="0">
                <a:solidFill>
                  <a:schemeClr val="dk1"/>
                </a:solidFill>
              </a:rPr>
              <a:t> </a:t>
            </a:r>
            <a:r>
              <a:rPr lang="en-GB" sz="1500" b="0" dirty="0" err="1">
                <a:solidFill>
                  <a:schemeClr val="dk1"/>
                </a:solidFill>
              </a:rPr>
              <a:t>rafforzare</a:t>
            </a:r>
            <a:r>
              <a:rPr lang="en-GB" sz="1500" b="0" dirty="0">
                <a:solidFill>
                  <a:schemeClr val="dk1"/>
                </a:solidFill>
              </a:rPr>
              <a:t> </a:t>
            </a:r>
            <a:r>
              <a:rPr lang="en-GB" sz="1500" b="0" dirty="0" err="1">
                <a:solidFill>
                  <a:schemeClr val="dk1"/>
                </a:solidFill>
              </a:rPr>
              <a:t>questa</a:t>
            </a:r>
            <a:r>
              <a:rPr lang="en-GB" sz="1500" b="0" dirty="0">
                <a:solidFill>
                  <a:schemeClr val="dk1"/>
                </a:solidFill>
              </a:rPr>
              <a:t> </a:t>
            </a:r>
            <a:r>
              <a:rPr lang="en-GB" sz="1500" b="0" dirty="0" err="1">
                <a:solidFill>
                  <a:schemeClr val="dk1"/>
                </a:solidFill>
              </a:rPr>
              <a:t>tendenza</a:t>
            </a:r>
            <a:r>
              <a:rPr lang="en-GB" sz="1500" b="0" dirty="0">
                <a:solidFill>
                  <a:schemeClr val="dk1"/>
                </a:solidFill>
              </a:rPr>
              <a:t>.</a:t>
            </a:r>
            <a:endParaRPr lang="en-GB" sz="1500" dirty="0"/>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13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1300" b="0" kern="0" dirty="0">
              <a:cs typeface="Arial"/>
            </a:endParaRPr>
          </a:p>
          <a:p>
            <a:pPr lvl="2" indent="0" algn="just">
              <a:lnSpc>
                <a:spcPct val="120000"/>
              </a:lnSpc>
              <a:spcBef>
                <a:spcPts val="300"/>
              </a:spcBef>
              <a:spcAft>
                <a:spcPts val="300"/>
              </a:spcAft>
              <a:buClr>
                <a:schemeClr val="accent1"/>
              </a:buClr>
              <a:buNone/>
            </a:pPr>
            <a:endParaRPr lang="it-IT" sz="13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000" b="0" kern="0" dirty="0">
              <a:cs typeface="Arial"/>
            </a:endParaRPr>
          </a:p>
        </p:txBody>
      </p:sp>
      <p:sp>
        <p:nvSpPr>
          <p:cNvPr id="10" name="Text Placeholder 3">
            <a:extLst>
              <a:ext uri="{FF2B5EF4-FFF2-40B4-BE49-F238E27FC236}">
                <a16:creationId xmlns:a16="http://schemas.microsoft.com/office/drawing/2014/main" id="{44E11C63-E274-407F-BAF0-29C9946E99F9}"/>
              </a:ext>
            </a:extLst>
          </p:cNvPr>
          <p:cNvSpPr>
            <a:spLocks noGrp="1"/>
          </p:cNvSpPr>
          <p:nvPr>
            <p:ph type="body" sz="quarter" idx="13"/>
          </p:nvPr>
        </p:nvSpPr>
        <p:spPr>
          <a:xfrm>
            <a:off x="457200" y="800239"/>
            <a:ext cx="8229600" cy="276999"/>
          </a:xfrm>
        </p:spPr>
        <p:txBody>
          <a:bodyPr/>
          <a:lstStyle/>
          <a:p>
            <a:r>
              <a:rPr lang="it-IT" dirty="0"/>
              <a:t>Utilizzo di metriche ESG nei sistemi di incentivazione del management</a:t>
            </a:r>
          </a:p>
        </p:txBody>
      </p:sp>
    </p:spTree>
    <p:custDataLst>
      <p:tags r:id="rId1"/>
    </p:custDataLst>
    <p:extLst>
      <p:ext uri="{BB962C8B-B14F-4D97-AF65-F5344CB8AC3E}">
        <p14:creationId xmlns:p14="http://schemas.microsoft.com/office/powerpoint/2010/main" val="1352480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it-IT" dirty="0"/>
              <a:t>Temi in discussione</a:t>
            </a:r>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2</a:t>
            </a:fld>
            <a:endParaRPr lang="en-US" dirty="0">
              <a:solidFill>
                <a:prstClr val="black"/>
              </a:solidFill>
            </a:endParaRPr>
          </a:p>
        </p:txBody>
      </p:sp>
      <p:sp>
        <p:nvSpPr>
          <p:cNvPr id="9" name="Content Placeholder 2">
            <a:extLst>
              <a:ext uri="{FF2B5EF4-FFF2-40B4-BE49-F238E27FC236}">
                <a16:creationId xmlns:a16="http://schemas.microsoft.com/office/drawing/2014/main" id="{F828B4F3-65C5-4A99-AA8D-DA799EAE150B}"/>
              </a:ext>
            </a:extLst>
          </p:cNvPr>
          <p:cNvSpPr>
            <a:spLocks noGrp="1"/>
          </p:cNvSpPr>
          <p:nvPr>
            <p:ph idx="1"/>
          </p:nvPr>
        </p:nvSpPr>
        <p:spPr>
          <a:xfrm>
            <a:off x="431800" y="1065818"/>
            <a:ext cx="7874000" cy="3921910"/>
          </a:xfrm>
        </p:spPr>
        <p:txBody>
          <a:bodyPr/>
          <a:lstStyle/>
          <a:p>
            <a:pPr algn="just">
              <a:lnSpc>
                <a:spcPct val="120000"/>
              </a:lnSpc>
              <a:spcBef>
                <a:spcPts val="300"/>
              </a:spcBef>
              <a:spcAft>
                <a:spcPts val="300"/>
              </a:spcAft>
              <a:buClr>
                <a:schemeClr val="accent1"/>
              </a:buClr>
            </a:pPr>
            <a:endParaRPr lang="it-IT" sz="1500" b="0" kern="0" dirty="0">
              <a:cs typeface="Arial"/>
            </a:endParaRPr>
          </a:p>
          <a:p>
            <a:pPr algn="just">
              <a:lnSpc>
                <a:spcPct val="120000"/>
              </a:lnSpc>
              <a:spcBef>
                <a:spcPts val="300"/>
              </a:spcBef>
              <a:spcAft>
                <a:spcPts val="300"/>
              </a:spcAft>
              <a:buClr>
                <a:schemeClr val="accent1"/>
              </a:buClr>
            </a:pPr>
            <a:endParaRPr lang="it-IT" sz="15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it-IT" sz="1800" b="0" kern="0" dirty="0">
                <a:cs typeface="Arial"/>
              </a:rPr>
              <a:t>Il concetto di «successo sostenibile» nel Codice di Corporate Governance</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it-IT" sz="1800" b="0" kern="0" dirty="0">
                <a:cs typeface="Arial"/>
              </a:rPr>
              <a:t>Prese di posizione di istituzioni a favore dell’utilizzo di metriche ESG nei sistemi di incentivazione degli executives</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it-IT" sz="1800" b="0" kern="0" dirty="0">
                <a:cs typeface="Arial"/>
              </a:rPr>
              <a:t>Le indicazioni degli investitori istituzionali </a:t>
            </a:r>
          </a:p>
          <a:p>
            <a:pPr marL="285750" indent="-285750" algn="just">
              <a:lnSpc>
                <a:spcPct val="120000"/>
              </a:lnSpc>
              <a:spcBef>
                <a:spcPts val="300"/>
              </a:spcBef>
              <a:spcAft>
                <a:spcPts val="300"/>
              </a:spcAft>
              <a:buClr>
                <a:schemeClr val="accent1"/>
              </a:buClr>
              <a:buFont typeface="Wingdings" panose="05000000000000000000" pitchFamily="2" charset="2"/>
              <a:buChar char="§"/>
            </a:pPr>
            <a:r>
              <a:rPr lang="it-IT" sz="1800" b="0" kern="0" dirty="0">
                <a:cs typeface="Arial"/>
              </a:rPr>
              <a:t>Orientamenti della Commissione Europea per eventuali modifiche alla SHRD 2 in tema di ESG e sistemi di incentivazione</a:t>
            </a: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1800" b="0" kern="0" dirty="0">
              <a:cs typeface="Arial"/>
            </a:endParaRPr>
          </a:p>
          <a:p>
            <a:pPr lvl="2" indent="0" algn="just">
              <a:lnSpc>
                <a:spcPct val="120000"/>
              </a:lnSpc>
              <a:spcBef>
                <a:spcPts val="300"/>
              </a:spcBef>
              <a:spcAft>
                <a:spcPts val="300"/>
              </a:spcAft>
              <a:buClr>
                <a:schemeClr val="accent1"/>
              </a:buClr>
              <a:buNone/>
            </a:pPr>
            <a:endParaRPr lang="it-IT" sz="1500" b="0" kern="0" dirty="0">
              <a:cs typeface="Arial"/>
            </a:endParaRPr>
          </a:p>
          <a:p>
            <a:pPr marL="285750" indent="-285750" algn="just">
              <a:lnSpc>
                <a:spcPct val="120000"/>
              </a:lnSpc>
              <a:spcBef>
                <a:spcPts val="300"/>
              </a:spcBef>
              <a:spcAft>
                <a:spcPts val="300"/>
              </a:spcAft>
              <a:buClr>
                <a:schemeClr val="accent1"/>
              </a:buClr>
              <a:buFont typeface="Wingdings" panose="05000000000000000000" pitchFamily="2" charset="2"/>
              <a:buChar char="§"/>
            </a:pPr>
            <a:endParaRPr lang="it-IT" sz="2000" b="0" kern="0" dirty="0">
              <a:cs typeface="Arial"/>
            </a:endParaRPr>
          </a:p>
        </p:txBody>
      </p:sp>
    </p:spTree>
    <p:custDataLst>
      <p:tags r:id="rId1"/>
    </p:custDataLst>
    <p:extLst>
      <p:ext uri="{BB962C8B-B14F-4D97-AF65-F5344CB8AC3E}">
        <p14:creationId xmlns:p14="http://schemas.microsoft.com/office/powerpoint/2010/main" val="70789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4CE2-9D44-44DD-9700-EF138B608F97}"/>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21" name="Text Placeholder 20">
            <a:extLst>
              <a:ext uri="{FF2B5EF4-FFF2-40B4-BE49-F238E27FC236}">
                <a16:creationId xmlns:a16="http://schemas.microsoft.com/office/drawing/2014/main" id="{A65DCAF3-810B-44B0-9725-C8EFB306A2A3}"/>
              </a:ext>
            </a:extLst>
          </p:cNvPr>
          <p:cNvSpPr>
            <a:spLocks noGrp="1"/>
          </p:cNvSpPr>
          <p:nvPr>
            <p:ph type="body" sz="quarter" idx="13"/>
          </p:nvPr>
        </p:nvSpPr>
        <p:spPr/>
        <p:txBody>
          <a:bodyPr/>
          <a:lstStyle/>
          <a:p>
            <a:r>
              <a:rPr lang="en-GB" dirty="0"/>
              <a:t>World Economic Forum: climate change e </a:t>
            </a:r>
            <a:r>
              <a:rPr lang="en-GB" dirty="0" err="1"/>
              <a:t>ruolo</a:t>
            </a:r>
            <a:r>
              <a:rPr lang="en-GB" dirty="0"/>
              <a:t> </a:t>
            </a:r>
            <a:r>
              <a:rPr lang="en-GB" dirty="0" err="1"/>
              <a:t>dei</a:t>
            </a:r>
            <a:r>
              <a:rPr lang="en-GB" dirty="0"/>
              <a:t> </a:t>
            </a:r>
            <a:r>
              <a:rPr lang="en-GB" dirty="0" err="1"/>
              <a:t>sistemi</a:t>
            </a:r>
            <a:r>
              <a:rPr lang="en-GB" dirty="0"/>
              <a:t> di </a:t>
            </a:r>
            <a:r>
              <a:rPr lang="en-GB" dirty="0" err="1"/>
              <a:t>incentivazione</a:t>
            </a:r>
            <a:endParaRPr lang="en-GB" dirty="0"/>
          </a:p>
        </p:txBody>
      </p:sp>
      <p:sp>
        <p:nvSpPr>
          <p:cNvPr id="24" name="TextBox 23">
            <a:extLst>
              <a:ext uri="{FF2B5EF4-FFF2-40B4-BE49-F238E27FC236}">
                <a16:creationId xmlns:a16="http://schemas.microsoft.com/office/drawing/2014/main" id="{6FDEF12A-40F1-4808-84DF-99227B9C923B}"/>
              </a:ext>
            </a:extLst>
          </p:cNvPr>
          <p:cNvSpPr txBox="1"/>
          <p:nvPr/>
        </p:nvSpPr>
        <p:spPr>
          <a:xfrm>
            <a:off x="653841" y="1376784"/>
            <a:ext cx="5661710" cy="4816703"/>
          </a:xfrm>
          <a:prstGeom prst="rect">
            <a:avLst/>
          </a:prstGeom>
          <a:solidFill>
            <a:schemeClr val="bg1"/>
          </a:solidFill>
          <a:ln w="19050">
            <a:solidFill>
              <a:schemeClr val="accent1"/>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300"/>
              </a:spcBef>
              <a:spcAft>
                <a:spcPts val="300"/>
              </a:spcAft>
              <a:buClrTx/>
              <a:buSzTx/>
              <a:buFontTx/>
              <a:buNone/>
              <a:tabLst/>
              <a:defRPr/>
            </a:pPr>
            <a:r>
              <a:rPr kumimoji="0" lang="en-GB" b="1" i="0" u="sng" strike="noStrike" kern="1200" cap="none" spc="0" normalizeH="0" baseline="0" noProof="0" dirty="0">
                <a:ln>
                  <a:noFill/>
                </a:ln>
                <a:solidFill>
                  <a:prstClr val="black"/>
                </a:solidFill>
                <a:effectLst/>
                <a:uLnTx/>
                <a:uFillTx/>
                <a:latin typeface="Arial Narrow" panose="020B0606020202030204" pitchFamily="34" charset="0"/>
              </a:rPr>
              <a:t>W.E.F. Principles for Climate Governance – 2019</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endParaRPr kumimoji="0" lang="en-GB" sz="400" b="0" i="0" u="none" strike="noStrike" kern="1200" cap="none" spc="0" normalizeH="0" baseline="0" noProof="0" dirty="0">
              <a:ln>
                <a:noFill/>
              </a:ln>
              <a:solidFill>
                <a:prstClr val="black"/>
              </a:solidFill>
              <a:effectLst/>
              <a:uLnTx/>
              <a:uFillTx/>
              <a:latin typeface="Arial Narrow" panose="020B0606020202030204" pitchFamily="34" charset="0"/>
            </a:endParaRP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Climate accountability on boards – failure to take responsibility for the long-term stewardship (and resilience against climate-change threats) of a company may constitute a breach of directors’ duties</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Command of the (climate) subject – board composition should be sufficiently diverse to effectively inform conversations and decisions relating to climate-related climate threats and opportunities</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Board structure – needs to be able to integrate climate change considerations into its structure and committees</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Material risk and opportunity assessment – Board should ensure management assess the materiality of climate-related risks and opportunity, and that the Company’s actions and responses are proportionate to these</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Strategic and organisational integration – climate should systemically inform strategic investment planning and decision-making</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Incentivisation – executive incentives should promote long-term prosperity including climate-related targets</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Reporting and disclosure – climate-related risks, opportunities and strategic decisions are consistently and transparently disclosed to all stakeholders</a:t>
            </a:r>
          </a:p>
          <a:p>
            <a:pPr marL="342900" marR="0" lvl="0" indent="-342900" algn="l" defTabSz="914400" rtl="0" eaLnBrk="1" fontAlgn="auto" latinLnBrk="0" hangingPunct="1">
              <a:lnSpc>
                <a:spcPct val="100000"/>
              </a:lnSpc>
              <a:spcBef>
                <a:spcPts val="300"/>
              </a:spcBef>
              <a:spcAft>
                <a:spcPts val="300"/>
              </a:spcAft>
              <a:buClrTx/>
              <a:buSzTx/>
              <a:buFont typeface="+mj-lt"/>
              <a:buAutoNum type="arabicPeriod"/>
              <a:tabLst/>
              <a:defRPr/>
            </a:pPr>
            <a:r>
              <a:rPr kumimoji="0" lang="en-GB" sz="1200" b="0" i="0" u="none" strike="noStrike" kern="1200" cap="none" spc="0" normalizeH="0" baseline="0" noProof="0" dirty="0">
                <a:ln>
                  <a:noFill/>
                </a:ln>
                <a:solidFill>
                  <a:prstClr val="black"/>
                </a:solidFill>
                <a:effectLst/>
                <a:uLnTx/>
                <a:uFillTx/>
              </a:rPr>
              <a:t>Exchange – regular dialogue with peers, policy-makers, investors etc. to encourage sharing of methodologies and stay informed about latest climate-relevant risks and regulatory requirements</a:t>
            </a:r>
          </a:p>
        </p:txBody>
      </p:sp>
      <p:sp>
        <p:nvSpPr>
          <p:cNvPr id="25" name="Rectangle 24">
            <a:extLst>
              <a:ext uri="{FF2B5EF4-FFF2-40B4-BE49-F238E27FC236}">
                <a16:creationId xmlns:a16="http://schemas.microsoft.com/office/drawing/2014/main" id="{C715A56F-C2A5-4B2F-BCE4-3243D057245D}"/>
              </a:ext>
            </a:extLst>
          </p:cNvPr>
          <p:cNvSpPr/>
          <p:nvPr/>
        </p:nvSpPr>
        <p:spPr>
          <a:xfrm>
            <a:off x="653841" y="4619314"/>
            <a:ext cx="5661710" cy="447472"/>
          </a:xfrm>
          <a:prstGeom prst="rect">
            <a:avLst/>
          </a:prstGeom>
          <a:solidFill>
            <a:srgbClr val="C110A0">
              <a:alpha val="10196"/>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26" name="Speech Bubble: Rectangle 25">
            <a:extLst>
              <a:ext uri="{FF2B5EF4-FFF2-40B4-BE49-F238E27FC236}">
                <a16:creationId xmlns:a16="http://schemas.microsoft.com/office/drawing/2014/main" id="{4BA0EF16-122F-4EAE-8DA8-6C9888990BE2}"/>
              </a:ext>
            </a:extLst>
          </p:cNvPr>
          <p:cNvSpPr/>
          <p:nvPr/>
        </p:nvSpPr>
        <p:spPr>
          <a:xfrm>
            <a:off x="6597443" y="2155371"/>
            <a:ext cx="1806329" cy="2293089"/>
          </a:xfrm>
          <a:prstGeom prst="wedgeRectCallout">
            <a:avLst>
              <a:gd name="adj1" fmla="val -64369"/>
              <a:gd name="adj2" fmla="val 754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500" dirty="0">
                <a:solidFill>
                  <a:prstClr val="white"/>
                </a:solidFill>
                <a:latin typeface="Arial"/>
              </a:rPr>
              <a:t>Il W.E.F. ha </a:t>
            </a:r>
            <a:r>
              <a:rPr lang="en-GB" sz="1500" dirty="0" err="1">
                <a:solidFill>
                  <a:prstClr val="white"/>
                </a:solidFill>
                <a:latin typeface="Arial"/>
              </a:rPr>
              <a:t>esplicitamente</a:t>
            </a:r>
            <a:r>
              <a:rPr lang="en-GB" sz="1500" dirty="0">
                <a:solidFill>
                  <a:prstClr val="white"/>
                </a:solidFill>
                <a:latin typeface="Arial"/>
              </a:rPr>
              <a:t> </a:t>
            </a:r>
            <a:r>
              <a:rPr lang="en-GB" sz="1500" dirty="0" err="1">
                <a:solidFill>
                  <a:prstClr val="white"/>
                </a:solidFill>
                <a:latin typeface="Arial"/>
              </a:rPr>
              <a:t>indicato</a:t>
            </a:r>
            <a:r>
              <a:rPr lang="en-GB" sz="1500" dirty="0">
                <a:solidFill>
                  <a:prstClr val="white"/>
                </a:solidFill>
                <a:latin typeface="Arial"/>
              </a:rPr>
              <a:t> </a:t>
            </a:r>
            <a:r>
              <a:rPr lang="en-GB" sz="1500" dirty="0" err="1">
                <a:solidFill>
                  <a:prstClr val="white"/>
                </a:solidFill>
                <a:latin typeface="Arial"/>
              </a:rPr>
              <a:t>l’importanza</a:t>
            </a:r>
            <a:r>
              <a:rPr lang="en-GB" sz="1500" dirty="0">
                <a:solidFill>
                  <a:prstClr val="white"/>
                </a:solidFill>
                <a:latin typeface="Arial"/>
              </a:rPr>
              <a:t> </a:t>
            </a:r>
            <a:r>
              <a:rPr lang="en-GB" sz="1500" dirty="0" err="1">
                <a:solidFill>
                  <a:prstClr val="white"/>
                </a:solidFill>
                <a:latin typeface="Arial"/>
              </a:rPr>
              <a:t>dei</a:t>
            </a:r>
            <a:r>
              <a:rPr lang="en-GB" sz="1500" dirty="0">
                <a:solidFill>
                  <a:prstClr val="white"/>
                </a:solidFill>
                <a:latin typeface="Arial"/>
              </a:rPr>
              <a:t> </a:t>
            </a:r>
            <a:r>
              <a:rPr lang="en-GB" sz="1500" dirty="0" err="1">
                <a:solidFill>
                  <a:prstClr val="white"/>
                </a:solidFill>
                <a:latin typeface="Arial"/>
              </a:rPr>
              <a:t>sistemi</a:t>
            </a:r>
            <a:r>
              <a:rPr lang="en-GB" sz="1500" dirty="0">
                <a:solidFill>
                  <a:prstClr val="white"/>
                </a:solidFill>
                <a:latin typeface="Arial"/>
              </a:rPr>
              <a:t> di </a:t>
            </a:r>
            <a:r>
              <a:rPr lang="en-GB" sz="1500" dirty="0" err="1">
                <a:solidFill>
                  <a:prstClr val="white"/>
                </a:solidFill>
                <a:latin typeface="Arial"/>
              </a:rPr>
              <a:t>incentivazione</a:t>
            </a:r>
            <a:r>
              <a:rPr lang="en-GB" sz="1500" dirty="0">
                <a:solidFill>
                  <a:prstClr val="white"/>
                </a:solidFill>
                <a:latin typeface="Arial"/>
              </a:rPr>
              <a:t> </a:t>
            </a:r>
            <a:r>
              <a:rPr lang="en-GB" sz="1500" dirty="0" err="1">
                <a:solidFill>
                  <a:prstClr val="white"/>
                </a:solidFill>
                <a:latin typeface="Arial"/>
              </a:rPr>
              <a:t>nei</a:t>
            </a:r>
            <a:r>
              <a:rPr lang="en-GB" sz="1500" dirty="0">
                <a:solidFill>
                  <a:prstClr val="white"/>
                </a:solidFill>
                <a:latin typeface="Arial"/>
              </a:rPr>
              <a:t> Principles for Climate Governance</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p>
        </p:txBody>
      </p:sp>
      <p:sp>
        <p:nvSpPr>
          <p:cNvPr id="4" name="Footer Placeholder 3">
            <a:extLst>
              <a:ext uri="{FF2B5EF4-FFF2-40B4-BE49-F238E27FC236}">
                <a16:creationId xmlns:a16="http://schemas.microsoft.com/office/drawing/2014/main" id="{94C0D7B6-D4B4-4323-A485-C9AD5036C39B}"/>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sp>
        <p:nvSpPr>
          <p:cNvPr id="8" name="Slide Number Placeholder 7">
            <a:extLst>
              <a:ext uri="{FF2B5EF4-FFF2-40B4-BE49-F238E27FC236}">
                <a16:creationId xmlns:a16="http://schemas.microsoft.com/office/drawing/2014/main" id="{EB780C25-C784-4356-AF39-A7D3B2D57BCA}"/>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3</a:t>
            </a:fld>
            <a:endParaRPr lang="en-US" dirty="0"/>
          </a:p>
        </p:txBody>
      </p:sp>
    </p:spTree>
    <p:extLst>
      <p:ext uri="{BB962C8B-B14F-4D97-AF65-F5344CB8AC3E}">
        <p14:creationId xmlns:p14="http://schemas.microsoft.com/office/powerpoint/2010/main" val="94787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it-IT" dirty="0"/>
              <a:t>I driver del cambiamento</a:t>
            </a:r>
          </a:p>
        </p:txBody>
      </p:sp>
      <p:sp>
        <p:nvSpPr>
          <p:cNvPr id="7" name="Path"/>
          <p:cNvSpPr/>
          <p:nvPr/>
        </p:nvSpPr>
        <p:spPr>
          <a:xfrm>
            <a:off x="449263" y="6569045"/>
            <a:ext cx="557044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nchorCtr="0"/>
          <a:lstStyle/>
          <a:p>
            <a:endParaRPr lang="en-GB" sz="700" dirty="0">
              <a:solidFill>
                <a:schemeClr val="tx1"/>
              </a:solidFill>
            </a:endParaRPr>
          </a:p>
        </p:txBody>
      </p:sp>
      <p:sp>
        <p:nvSpPr>
          <p:cNvPr id="6" name="Footer Placeholder 5"/>
          <p:cNvSpPr>
            <a:spLocks noGrp="1"/>
          </p:cNvSpPr>
          <p:nvPr>
            <p:ph type="ftr" sz="quarter" idx="3"/>
          </p:nvPr>
        </p:nvSpPr>
        <p:spPr/>
        <p:txBody>
          <a:bodyPr/>
          <a:lstStyle/>
          <a:p>
            <a:r>
              <a:rPr lang="en-US">
                <a:solidFill>
                  <a:prstClr val="black"/>
                </a:solidFill>
              </a:rPr>
              <a:t>© 2020 Willis Towers Watson. All rights reserved. Proprietary and Confidential. For Willis Towers Watson and Willis Towers Watson client use only.</a:t>
            </a:r>
            <a:endParaRPr lang="en-US" dirty="0">
              <a:solidFill>
                <a:prstClr val="black"/>
              </a:solidFill>
            </a:endParaRPr>
          </a:p>
        </p:txBody>
      </p:sp>
      <p:sp>
        <p:nvSpPr>
          <p:cNvPr id="8" name="Slide Number Placeholder 7"/>
          <p:cNvSpPr>
            <a:spLocks noGrp="1"/>
          </p:cNvSpPr>
          <p:nvPr>
            <p:ph type="sldNum" sz="quarter" idx="12"/>
          </p:nvPr>
        </p:nvSpPr>
        <p:spPr/>
        <p:txBody>
          <a:bodyPr/>
          <a:lstStyle/>
          <a:p>
            <a:fld id="{2083E393-C0BF-4ED8-8545-7E4C90AFF831}" type="slidenum">
              <a:rPr lang="en-US" smtClean="0">
                <a:solidFill>
                  <a:prstClr val="black"/>
                </a:solidFill>
              </a:rPr>
              <a:pPr/>
              <a:t>4</a:t>
            </a:fld>
            <a:endParaRPr lang="en-US" dirty="0">
              <a:solidFill>
                <a:prstClr val="black"/>
              </a:solidFill>
            </a:endParaRPr>
          </a:p>
        </p:txBody>
      </p:sp>
      <p:sp>
        <p:nvSpPr>
          <p:cNvPr id="9" name="Content Placeholder 2">
            <a:extLst>
              <a:ext uri="{FF2B5EF4-FFF2-40B4-BE49-F238E27FC236}">
                <a16:creationId xmlns:a16="http://schemas.microsoft.com/office/drawing/2014/main" id="{F828B4F3-65C5-4A99-AA8D-DA799EAE150B}"/>
              </a:ext>
            </a:extLst>
          </p:cNvPr>
          <p:cNvSpPr>
            <a:spLocks noGrp="1"/>
          </p:cNvSpPr>
          <p:nvPr>
            <p:ph idx="1"/>
          </p:nvPr>
        </p:nvSpPr>
        <p:spPr>
          <a:xfrm>
            <a:off x="457200" y="1611086"/>
            <a:ext cx="5747658" cy="4550228"/>
          </a:xfrm>
          <a:ln>
            <a:solidFill>
              <a:srgbClr val="7030A0"/>
            </a:solidFill>
          </a:ln>
        </p:spPr>
        <p:txBody>
          <a:bodyPr/>
          <a:lstStyle/>
          <a:p>
            <a:pPr marL="533400" indent="-261938">
              <a:lnSpc>
                <a:spcPct val="120000"/>
              </a:lnSpc>
              <a:spcBef>
                <a:spcPts val="300"/>
              </a:spcBef>
              <a:spcAft>
                <a:spcPts val="300"/>
              </a:spcAft>
              <a:buClr>
                <a:schemeClr val="accent1"/>
              </a:buClr>
              <a:buFont typeface="Wingdings" panose="05000000000000000000" pitchFamily="2" charset="2"/>
              <a:buChar char="§"/>
            </a:pPr>
            <a:endParaRPr lang="en-US" sz="1500" b="0" dirty="0"/>
          </a:p>
          <a:p>
            <a:pPr marL="533400" indent="-261938">
              <a:lnSpc>
                <a:spcPct val="120000"/>
              </a:lnSpc>
              <a:spcBef>
                <a:spcPts val="300"/>
              </a:spcBef>
              <a:spcAft>
                <a:spcPts val="300"/>
              </a:spcAft>
              <a:buClr>
                <a:schemeClr val="accent1"/>
              </a:buClr>
              <a:buFont typeface="Wingdings" panose="05000000000000000000" pitchFamily="2" charset="2"/>
              <a:buChar char="§"/>
            </a:pPr>
            <a:r>
              <a:rPr lang="en-US" sz="1500" b="0" dirty="0"/>
              <a:t>Some investors feel that </a:t>
            </a:r>
            <a:r>
              <a:rPr lang="en-US" sz="1500" dirty="0"/>
              <a:t>a quantitative link to remuneration can be difficult</a:t>
            </a:r>
            <a:r>
              <a:rPr lang="en-US" sz="1500" b="0" dirty="0"/>
              <a:t>, although others would like a clear link between climate-related targets and remuneration in order to drive change.</a:t>
            </a:r>
          </a:p>
          <a:p>
            <a:pPr marL="533400" indent="-261938">
              <a:lnSpc>
                <a:spcPct val="120000"/>
              </a:lnSpc>
              <a:spcBef>
                <a:spcPts val="300"/>
              </a:spcBef>
              <a:spcAft>
                <a:spcPts val="300"/>
              </a:spcAft>
              <a:buClr>
                <a:schemeClr val="accent1"/>
              </a:buClr>
              <a:buFont typeface="Wingdings" panose="05000000000000000000" pitchFamily="2" charset="2"/>
              <a:buChar char="§"/>
            </a:pPr>
            <a:r>
              <a:rPr lang="en-US" sz="1500" dirty="0"/>
              <a:t>Generally, investors feel that remuneration can be an important signal</a:t>
            </a:r>
            <a:r>
              <a:rPr lang="en-US" sz="1500" b="0" dirty="0"/>
              <a:t> to supplement other information, for example, </a:t>
            </a:r>
            <a:r>
              <a:rPr lang="en-US" sz="1500" dirty="0"/>
              <a:t>capital allocation decisions</a:t>
            </a:r>
            <a:r>
              <a:rPr lang="en-US" sz="1500" b="0" dirty="0"/>
              <a:t>, to enable them to understand whether the company is taking climate-related issues seriously.</a:t>
            </a:r>
          </a:p>
          <a:p>
            <a:pPr marL="533400" indent="-261938">
              <a:lnSpc>
                <a:spcPct val="120000"/>
              </a:lnSpc>
              <a:spcBef>
                <a:spcPts val="300"/>
              </a:spcBef>
              <a:spcAft>
                <a:spcPts val="300"/>
              </a:spcAft>
              <a:buClr>
                <a:schemeClr val="accent1"/>
              </a:buClr>
              <a:buFont typeface="Wingdings" panose="05000000000000000000" pitchFamily="2" charset="2"/>
              <a:buChar char="§"/>
            </a:pPr>
            <a:r>
              <a:rPr lang="en-US" sz="1500" dirty="0"/>
              <a:t>Typical remuneration structures have relatively short time horizons, </a:t>
            </a:r>
            <a:r>
              <a:rPr lang="en-US" sz="1500" b="0" dirty="0"/>
              <a:t>although the UK Corporate Governance Code expects that remuneration policies and practices should be designed to support strategy and promote long-term sustainable success</a:t>
            </a:r>
          </a:p>
          <a:p>
            <a:pPr marL="271462">
              <a:lnSpc>
                <a:spcPct val="120000"/>
              </a:lnSpc>
              <a:spcBef>
                <a:spcPts val="300"/>
              </a:spcBef>
              <a:spcAft>
                <a:spcPts val="300"/>
              </a:spcAft>
              <a:buClr>
                <a:schemeClr val="accent1"/>
              </a:buClr>
            </a:pPr>
            <a:br>
              <a:rPr lang="en-US" sz="1500" dirty="0"/>
            </a:br>
            <a:endParaRPr lang="en-US" sz="1500" b="0" dirty="0"/>
          </a:p>
        </p:txBody>
      </p:sp>
      <p:sp>
        <p:nvSpPr>
          <p:cNvPr id="10" name="Text Placeholder 20">
            <a:extLst>
              <a:ext uri="{FF2B5EF4-FFF2-40B4-BE49-F238E27FC236}">
                <a16:creationId xmlns:a16="http://schemas.microsoft.com/office/drawing/2014/main" id="{8D3F8414-A208-4BF8-83D8-447F4D35D71E}"/>
              </a:ext>
            </a:extLst>
          </p:cNvPr>
          <p:cNvSpPr>
            <a:spLocks noGrp="1"/>
          </p:cNvSpPr>
          <p:nvPr>
            <p:ph type="body" sz="quarter" idx="13"/>
          </p:nvPr>
        </p:nvSpPr>
        <p:spPr>
          <a:xfrm>
            <a:off x="457200" y="800239"/>
            <a:ext cx="8229600" cy="276999"/>
          </a:xfrm>
        </p:spPr>
        <p:txBody>
          <a:bodyPr/>
          <a:lstStyle/>
          <a:p>
            <a:r>
              <a:rPr lang="it-IT" dirty="0"/>
              <a:t>Financial Reporting </a:t>
            </a:r>
            <a:r>
              <a:rPr lang="it-IT" dirty="0" err="1"/>
              <a:t>Counsel</a:t>
            </a:r>
            <a:r>
              <a:rPr lang="it-IT" dirty="0"/>
              <a:t> – </a:t>
            </a:r>
            <a:r>
              <a:rPr lang="it-IT" dirty="0" err="1"/>
              <a:t>Climate</a:t>
            </a:r>
            <a:r>
              <a:rPr lang="it-IT" dirty="0"/>
              <a:t> </a:t>
            </a:r>
            <a:r>
              <a:rPr lang="it-IT" dirty="0" err="1"/>
              <a:t>Related</a:t>
            </a:r>
            <a:r>
              <a:rPr lang="it-IT" dirty="0"/>
              <a:t> Corporate Reporting, </a:t>
            </a:r>
            <a:r>
              <a:rPr lang="it-IT" dirty="0" err="1"/>
              <a:t>Oct</a:t>
            </a:r>
            <a:r>
              <a:rPr lang="it-IT" dirty="0"/>
              <a:t>. 2019</a:t>
            </a:r>
            <a:endParaRPr lang="en-GB" dirty="0"/>
          </a:p>
        </p:txBody>
      </p:sp>
      <p:sp>
        <p:nvSpPr>
          <p:cNvPr id="11" name="Speech Bubble: Rectangle 25">
            <a:extLst>
              <a:ext uri="{FF2B5EF4-FFF2-40B4-BE49-F238E27FC236}">
                <a16:creationId xmlns:a16="http://schemas.microsoft.com/office/drawing/2014/main" id="{3D9F7F33-A8A2-4FD7-94B4-2557194F70EF}"/>
              </a:ext>
            </a:extLst>
          </p:cNvPr>
          <p:cNvSpPr/>
          <p:nvPr/>
        </p:nvSpPr>
        <p:spPr>
          <a:xfrm>
            <a:off x="6524192" y="1251857"/>
            <a:ext cx="2217037" cy="2950029"/>
          </a:xfrm>
          <a:prstGeom prst="wedgeRectCallout">
            <a:avLst>
              <a:gd name="adj1" fmla="val -64369"/>
              <a:gd name="adj2" fmla="val 389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500" b="0" i="0" u="none" strike="noStrike" kern="1200" cap="none" spc="0" normalizeH="0" baseline="0" noProof="0" dirty="0">
                <a:ln>
                  <a:noFill/>
                </a:ln>
                <a:solidFill>
                  <a:prstClr val="white"/>
                </a:solidFill>
                <a:effectLst/>
                <a:uLnTx/>
                <a:uFillTx/>
                <a:latin typeface="Arial"/>
                <a:ea typeface="+mn-ea"/>
                <a:cs typeface="+mn-cs"/>
              </a:rPr>
              <a:t>Secondo </a:t>
            </a:r>
            <a:r>
              <a:rPr kumimoji="0" lang="en-GB" sz="1500" b="0" i="0" u="none" strike="noStrike" kern="1200" cap="none" spc="0" normalizeH="0" baseline="0" noProof="0" dirty="0" err="1">
                <a:ln>
                  <a:noFill/>
                </a:ln>
                <a:solidFill>
                  <a:prstClr val="white"/>
                </a:solidFill>
                <a:effectLst/>
                <a:uLnTx/>
                <a:uFillTx/>
                <a:latin typeface="Arial"/>
                <a:ea typeface="+mn-ea"/>
                <a:cs typeface="+mn-cs"/>
              </a:rPr>
              <a:t>l’FRC</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r>
              <a:rPr lang="en-GB" sz="1500" dirty="0">
                <a:solidFill>
                  <a:prstClr val="white"/>
                </a:solidFill>
                <a:latin typeface="Arial"/>
              </a:rPr>
              <a:t>g</a:t>
            </a:r>
            <a:r>
              <a:rPr kumimoji="0" lang="en-GB" sz="1500" b="0" i="0" u="none" strike="noStrike" kern="1200" cap="none" spc="0" normalizeH="0" baseline="0" noProof="0" dirty="0" err="1">
                <a:ln>
                  <a:noFill/>
                </a:ln>
                <a:solidFill>
                  <a:prstClr val="white"/>
                </a:solidFill>
                <a:effectLst/>
                <a:uLnTx/>
                <a:uFillTx/>
                <a:latin typeface="Arial"/>
                <a:ea typeface="+mn-ea"/>
                <a:cs typeface="+mn-cs"/>
              </a:rPr>
              <a:t>eneralmente</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r>
              <a:rPr kumimoji="0" lang="en-GB" sz="1500" b="0" i="0" u="none" strike="noStrike" kern="1200" cap="none" spc="0" normalizeH="0" baseline="0" noProof="0" dirty="0" err="1">
                <a:ln>
                  <a:noFill/>
                </a:ln>
                <a:solidFill>
                  <a:prstClr val="white"/>
                </a:solidFill>
                <a:effectLst/>
                <a:uLnTx/>
                <a:uFillTx/>
                <a:latin typeface="Arial"/>
                <a:ea typeface="+mn-ea"/>
                <a:cs typeface="+mn-cs"/>
              </a:rPr>
              <a:t>gli</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r>
              <a:rPr kumimoji="0" lang="en-GB" sz="1500" b="0" i="0" u="none" strike="noStrike" kern="1200" cap="none" spc="0" normalizeH="0" baseline="0" noProof="0" dirty="0" err="1">
                <a:ln>
                  <a:noFill/>
                </a:ln>
                <a:solidFill>
                  <a:prstClr val="white"/>
                </a:solidFill>
                <a:effectLst/>
                <a:uLnTx/>
                <a:uFillTx/>
                <a:latin typeface="Arial"/>
                <a:ea typeface="+mn-ea"/>
                <a:cs typeface="+mn-cs"/>
              </a:rPr>
              <a:t>investitori</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r>
              <a:rPr kumimoji="0" lang="en-GB" sz="1500" b="0" i="0" u="none" strike="noStrike" kern="1200" cap="none" spc="0" normalizeH="0" baseline="0" noProof="0" dirty="0" err="1">
                <a:ln>
                  <a:noFill/>
                </a:ln>
                <a:solidFill>
                  <a:prstClr val="white"/>
                </a:solidFill>
                <a:effectLst/>
                <a:uLnTx/>
                <a:uFillTx/>
                <a:latin typeface="Arial"/>
                <a:ea typeface="+mn-ea"/>
                <a:cs typeface="+mn-cs"/>
              </a:rPr>
              <a:t>ritengono</a:t>
            </a:r>
            <a:r>
              <a:rPr kumimoji="0" lang="en-GB" sz="1500" b="0" i="0" u="none" strike="noStrike" kern="1200" cap="none" spc="0" normalizeH="0" baseline="0" noProof="0" dirty="0">
                <a:ln>
                  <a:noFill/>
                </a:ln>
                <a:solidFill>
                  <a:prstClr val="white"/>
                </a:solidFill>
                <a:effectLst/>
                <a:uLnTx/>
                <a:uFillTx/>
                <a:latin typeface="Arial"/>
                <a:ea typeface="+mn-ea"/>
                <a:cs typeface="+mn-cs"/>
              </a:rPr>
              <a:t> utile </a:t>
            </a:r>
            <a:r>
              <a:rPr kumimoji="0" lang="en-GB" sz="1500" b="0" i="0" u="none" strike="noStrike" kern="1200" cap="none" spc="0" normalizeH="0" baseline="0" noProof="0" dirty="0" err="1">
                <a:ln>
                  <a:noFill/>
                </a:ln>
                <a:solidFill>
                  <a:prstClr val="white"/>
                </a:solidFill>
                <a:effectLst/>
                <a:uLnTx/>
                <a:uFillTx/>
                <a:latin typeface="Arial"/>
                <a:ea typeface="+mn-ea"/>
                <a:cs typeface="+mn-cs"/>
              </a:rPr>
              <a:t>collegare</a:t>
            </a:r>
            <a:r>
              <a:rPr kumimoji="0" lang="en-GB" sz="1500" b="0" i="0" u="none" strike="noStrike" kern="1200" cap="none" spc="0" normalizeH="0" baseline="0" noProof="0" dirty="0">
                <a:ln>
                  <a:noFill/>
                </a:ln>
                <a:solidFill>
                  <a:prstClr val="white"/>
                </a:solidFill>
                <a:effectLst/>
                <a:uLnTx/>
                <a:uFillTx/>
                <a:latin typeface="Arial"/>
                <a:ea typeface="+mn-ea"/>
                <a:cs typeface="+mn-cs"/>
              </a:rPr>
              <a:t> la </a:t>
            </a:r>
            <a:r>
              <a:rPr kumimoji="0" lang="en-GB" sz="1500" b="0" i="0" u="none" strike="noStrike" kern="1200" cap="none" spc="0" normalizeH="0" baseline="0" noProof="0" dirty="0" err="1">
                <a:ln>
                  <a:noFill/>
                </a:ln>
                <a:solidFill>
                  <a:prstClr val="white"/>
                </a:solidFill>
                <a:effectLst/>
                <a:uLnTx/>
                <a:uFillTx/>
                <a:latin typeface="Arial"/>
                <a:ea typeface="+mn-ea"/>
                <a:cs typeface="+mn-cs"/>
              </a:rPr>
              <a:t>remunerazione</a:t>
            </a:r>
            <a:r>
              <a:rPr kumimoji="0" lang="en-GB" sz="1500" b="0" i="0" u="none" strike="noStrike" kern="1200" cap="none" spc="0" normalizeH="0" baseline="0" noProof="0" dirty="0">
                <a:ln>
                  <a:noFill/>
                </a:ln>
                <a:solidFill>
                  <a:prstClr val="white"/>
                </a:solidFill>
                <a:effectLst/>
                <a:uLnTx/>
                <a:uFillTx/>
                <a:latin typeface="Arial"/>
                <a:ea typeface="+mn-ea"/>
                <a:cs typeface="+mn-cs"/>
              </a:rPr>
              <a:t> ad </a:t>
            </a:r>
            <a:r>
              <a:rPr kumimoji="0" lang="en-GB" sz="1500" b="0" i="0" u="none" strike="noStrike" kern="1200" cap="none" spc="0" normalizeH="0" baseline="0" noProof="0" dirty="0" err="1">
                <a:ln>
                  <a:noFill/>
                </a:ln>
                <a:solidFill>
                  <a:prstClr val="white"/>
                </a:solidFill>
                <a:effectLst/>
                <a:uLnTx/>
                <a:uFillTx/>
                <a:latin typeface="Arial"/>
                <a:ea typeface="+mn-ea"/>
                <a:cs typeface="+mn-cs"/>
              </a:rPr>
              <a:t>indicatori</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r>
              <a:rPr kumimoji="0" lang="en-GB" sz="1500" b="0" i="0" u="none" strike="noStrike" kern="1200" cap="none" spc="0" normalizeH="0" baseline="0" noProof="0" dirty="0" err="1">
                <a:ln>
                  <a:noFill/>
                </a:ln>
                <a:solidFill>
                  <a:prstClr val="white"/>
                </a:solidFill>
                <a:effectLst/>
                <a:uLnTx/>
                <a:uFillTx/>
                <a:latin typeface="Arial"/>
                <a:ea typeface="+mn-ea"/>
                <a:cs typeface="+mn-cs"/>
              </a:rPr>
              <a:t>climatici</a:t>
            </a:r>
            <a:r>
              <a:rPr lang="en-GB" sz="1500" dirty="0">
                <a:solidFill>
                  <a:prstClr val="white"/>
                </a:solidFill>
                <a:latin typeface="Arial"/>
              </a:rPr>
              <a:t>, </a:t>
            </a:r>
            <a:r>
              <a:rPr lang="en-GB" sz="1500" dirty="0" err="1">
                <a:solidFill>
                  <a:prstClr val="white"/>
                </a:solidFill>
                <a:latin typeface="Arial"/>
              </a:rPr>
              <a:t>anche</a:t>
            </a:r>
            <a:r>
              <a:rPr lang="en-GB" sz="1500" dirty="0">
                <a:solidFill>
                  <a:prstClr val="white"/>
                </a:solidFill>
                <a:latin typeface="Arial"/>
              </a:rPr>
              <a:t> se </a:t>
            </a:r>
            <a:r>
              <a:rPr lang="en-GB" sz="1500" dirty="0" err="1">
                <a:solidFill>
                  <a:prstClr val="white"/>
                </a:solidFill>
                <a:latin typeface="Arial"/>
              </a:rPr>
              <a:t>molti</a:t>
            </a:r>
            <a:r>
              <a:rPr lang="en-GB" sz="1500" dirty="0">
                <a:solidFill>
                  <a:prstClr val="white"/>
                </a:solidFill>
                <a:latin typeface="Arial"/>
              </a:rPr>
              <a:t> </a:t>
            </a:r>
            <a:r>
              <a:rPr lang="en-GB" sz="1500" dirty="0" err="1">
                <a:solidFill>
                  <a:prstClr val="white"/>
                </a:solidFill>
                <a:latin typeface="Arial"/>
              </a:rPr>
              <a:t>ritengono</a:t>
            </a:r>
            <a:r>
              <a:rPr lang="en-GB" sz="1500" dirty="0">
                <a:solidFill>
                  <a:prstClr val="white"/>
                </a:solidFill>
                <a:latin typeface="Arial"/>
              </a:rPr>
              <a:t> difficile </a:t>
            </a:r>
            <a:r>
              <a:rPr lang="en-GB" sz="1500" dirty="0" err="1">
                <a:solidFill>
                  <a:prstClr val="white"/>
                </a:solidFill>
                <a:latin typeface="Arial"/>
              </a:rPr>
              <a:t>collegare</a:t>
            </a:r>
            <a:r>
              <a:rPr lang="en-GB" sz="1500" dirty="0">
                <a:solidFill>
                  <a:prstClr val="white"/>
                </a:solidFill>
                <a:latin typeface="Arial"/>
              </a:rPr>
              <a:t> la </a:t>
            </a:r>
            <a:r>
              <a:rPr lang="en-GB" sz="1500" dirty="0" err="1">
                <a:solidFill>
                  <a:prstClr val="white"/>
                </a:solidFill>
                <a:latin typeface="Arial"/>
              </a:rPr>
              <a:t>remunerazione</a:t>
            </a:r>
            <a:r>
              <a:rPr lang="en-GB" sz="1500" dirty="0">
                <a:solidFill>
                  <a:prstClr val="white"/>
                </a:solidFill>
                <a:latin typeface="Arial"/>
              </a:rPr>
              <a:t> a </a:t>
            </a:r>
            <a:r>
              <a:rPr lang="en-GB" sz="1500" dirty="0" err="1">
                <a:solidFill>
                  <a:prstClr val="white"/>
                </a:solidFill>
                <a:latin typeface="Arial"/>
              </a:rPr>
              <a:t>metriche</a:t>
            </a:r>
            <a:r>
              <a:rPr lang="en-GB" sz="1500" dirty="0">
                <a:solidFill>
                  <a:prstClr val="white"/>
                </a:solidFill>
                <a:latin typeface="Arial"/>
              </a:rPr>
              <a:t> di climate change</a:t>
            </a:r>
            <a:r>
              <a:rPr kumimoji="0" lang="en-GB" sz="1500" b="0" i="0" u="none" strike="noStrike" kern="1200" cap="none" spc="0" normalizeH="0" baseline="0" noProof="0" dirty="0">
                <a:ln>
                  <a:noFill/>
                </a:ln>
                <a:solidFill>
                  <a:prstClr val="white"/>
                </a:solidFill>
                <a:effectLst/>
                <a:uLnTx/>
                <a:uFillTx/>
                <a:latin typeface="Arial"/>
                <a:ea typeface="+mn-ea"/>
                <a:cs typeface="+mn-cs"/>
              </a:rPr>
              <a:t> </a:t>
            </a:r>
          </a:p>
        </p:txBody>
      </p:sp>
      <p:sp>
        <p:nvSpPr>
          <p:cNvPr id="12" name="Rectangle 24">
            <a:extLst>
              <a:ext uri="{FF2B5EF4-FFF2-40B4-BE49-F238E27FC236}">
                <a16:creationId xmlns:a16="http://schemas.microsoft.com/office/drawing/2014/main" id="{9F85AFB3-F6FB-4E48-9876-2E2EC6F5E26F}"/>
              </a:ext>
            </a:extLst>
          </p:cNvPr>
          <p:cNvSpPr/>
          <p:nvPr/>
        </p:nvSpPr>
        <p:spPr>
          <a:xfrm>
            <a:off x="457200" y="3066112"/>
            <a:ext cx="5747658" cy="1451459"/>
          </a:xfrm>
          <a:prstGeom prst="rect">
            <a:avLst/>
          </a:prstGeom>
          <a:solidFill>
            <a:srgbClr val="C110A0">
              <a:alpha val="10196"/>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2103637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9636-0E73-4702-AA4E-55781A12295A}"/>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3" name="Text Placeholder 2">
            <a:extLst>
              <a:ext uri="{FF2B5EF4-FFF2-40B4-BE49-F238E27FC236}">
                <a16:creationId xmlns:a16="http://schemas.microsoft.com/office/drawing/2014/main" id="{0D04A2E7-495A-4669-BF44-4490CEE1EC2A}"/>
              </a:ext>
            </a:extLst>
          </p:cNvPr>
          <p:cNvSpPr>
            <a:spLocks noGrp="1"/>
          </p:cNvSpPr>
          <p:nvPr>
            <p:ph type="body" sz="quarter" idx="13"/>
          </p:nvPr>
        </p:nvSpPr>
        <p:spPr/>
        <p:txBody>
          <a:bodyPr/>
          <a:lstStyle/>
          <a:p>
            <a:r>
              <a:rPr lang="en-GB" dirty="0" err="1"/>
              <a:t>Investitori</a:t>
            </a:r>
            <a:r>
              <a:rPr lang="en-GB" dirty="0"/>
              <a:t> </a:t>
            </a:r>
            <a:r>
              <a:rPr lang="en-GB" dirty="0" err="1"/>
              <a:t>istituzionali</a:t>
            </a:r>
            <a:r>
              <a:rPr lang="en-GB" dirty="0"/>
              <a:t>/ </a:t>
            </a:r>
            <a:r>
              <a:rPr lang="en-GB" dirty="0" err="1"/>
              <a:t>fondi</a:t>
            </a:r>
            <a:r>
              <a:rPr lang="en-GB" dirty="0"/>
              <a:t> </a:t>
            </a:r>
            <a:r>
              <a:rPr lang="en-GB" dirty="0" err="1"/>
              <a:t>pensione</a:t>
            </a:r>
            <a:endParaRPr lang="en-GB" dirty="0"/>
          </a:p>
        </p:txBody>
      </p:sp>
      <p:sp>
        <p:nvSpPr>
          <p:cNvPr id="5" name="Slide Number Placeholder 4">
            <a:extLst>
              <a:ext uri="{FF2B5EF4-FFF2-40B4-BE49-F238E27FC236}">
                <a16:creationId xmlns:a16="http://schemas.microsoft.com/office/drawing/2014/main" id="{874B4EE9-8515-4120-8D87-61A5DEFDC609}"/>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5</a:t>
            </a:fld>
            <a:endParaRPr lang="en-US" dirty="0"/>
          </a:p>
        </p:txBody>
      </p:sp>
      <p:sp>
        <p:nvSpPr>
          <p:cNvPr id="6" name="Footer Placeholder 5">
            <a:extLst>
              <a:ext uri="{FF2B5EF4-FFF2-40B4-BE49-F238E27FC236}">
                <a16:creationId xmlns:a16="http://schemas.microsoft.com/office/drawing/2014/main" id="{36366F87-16FA-46B3-B894-FE4E02BD0438}"/>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sp>
        <p:nvSpPr>
          <p:cNvPr id="22" name="Rectangle 21">
            <a:extLst>
              <a:ext uri="{FF2B5EF4-FFF2-40B4-BE49-F238E27FC236}">
                <a16:creationId xmlns:a16="http://schemas.microsoft.com/office/drawing/2014/main" id="{02F5CC76-5773-4EF0-88BC-F3081466BC21}"/>
              </a:ext>
            </a:extLst>
          </p:cNvPr>
          <p:cNvSpPr/>
          <p:nvPr/>
        </p:nvSpPr>
        <p:spPr>
          <a:xfrm>
            <a:off x="389035" y="5939917"/>
            <a:ext cx="8297765"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a:ea typeface="+mn-ea"/>
                <a:cs typeface="+mn-cs"/>
              </a:rPr>
              <a:t>Source: WTW consulting experience + public disclosure of engagement examples and voting guidelines </a:t>
            </a:r>
          </a:p>
        </p:txBody>
      </p:sp>
      <p:grpSp>
        <p:nvGrpSpPr>
          <p:cNvPr id="24" name="Group 23">
            <a:extLst>
              <a:ext uri="{FF2B5EF4-FFF2-40B4-BE49-F238E27FC236}">
                <a16:creationId xmlns:a16="http://schemas.microsoft.com/office/drawing/2014/main" id="{DF68FE52-AD5D-4E0F-B315-4515A3B68F53}"/>
              </a:ext>
            </a:extLst>
          </p:cNvPr>
          <p:cNvGrpSpPr/>
          <p:nvPr/>
        </p:nvGrpSpPr>
        <p:grpSpPr>
          <a:xfrm>
            <a:off x="538659" y="1707408"/>
            <a:ext cx="1280160" cy="1280160"/>
            <a:chOff x="424514" y="1525590"/>
            <a:chExt cx="1849326" cy="2053482"/>
          </a:xfrm>
        </p:grpSpPr>
        <p:sp>
          <p:nvSpPr>
            <p:cNvPr id="25" name="Rechteck 40">
              <a:extLst>
                <a:ext uri="{FF2B5EF4-FFF2-40B4-BE49-F238E27FC236}">
                  <a16:creationId xmlns:a16="http://schemas.microsoft.com/office/drawing/2014/main" id="{411BB44B-E608-4431-BF6E-BFD4ED680C96}"/>
                </a:ext>
              </a:extLst>
            </p:cNvPr>
            <p:cNvSpPr/>
            <p:nvPr/>
          </p:nvSpPr>
          <p:spPr>
            <a:xfrm>
              <a:off x="424685" y="1525590"/>
              <a:ext cx="1849155" cy="20522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6" name="Rechteck 42">
              <a:extLst>
                <a:ext uri="{FF2B5EF4-FFF2-40B4-BE49-F238E27FC236}">
                  <a16:creationId xmlns:a16="http://schemas.microsoft.com/office/drawing/2014/main" id="{FE791839-611B-4E36-9508-38996C3AB592}"/>
                </a:ext>
              </a:extLst>
            </p:cNvPr>
            <p:cNvSpPr/>
            <p:nvPr/>
          </p:nvSpPr>
          <p:spPr>
            <a:xfrm>
              <a:off x="424514" y="1534504"/>
              <a:ext cx="1849153" cy="2044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(Financially) Material** </a:t>
              </a:r>
            </a:p>
          </p:txBody>
        </p:sp>
      </p:grpSp>
      <p:grpSp>
        <p:nvGrpSpPr>
          <p:cNvPr id="27" name="Group 26">
            <a:extLst>
              <a:ext uri="{FF2B5EF4-FFF2-40B4-BE49-F238E27FC236}">
                <a16:creationId xmlns:a16="http://schemas.microsoft.com/office/drawing/2014/main" id="{D75AC457-5B2F-4BE8-8C34-5DC0BED9B018}"/>
              </a:ext>
            </a:extLst>
          </p:cNvPr>
          <p:cNvGrpSpPr/>
          <p:nvPr/>
        </p:nvGrpSpPr>
        <p:grpSpPr>
          <a:xfrm>
            <a:off x="3309861" y="1707407"/>
            <a:ext cx="1280160" cy="1280160"/>
            <a:chOff x="4733638" y="1525589"/>
            <a:chExt cx="1831342" cy="2053482"/>
          </a:xfrm>
        </p:grpSpPr>
        <p:sp>
          <p:nvSpPr>
            <p:cNvPr id="28" name="Rechteck 45">
              <a:extLst>
                <a:ext uri="{FF2B5EF4-FFF2-40B4-BE49-F238E27FC236}">
                  <a16:creationId xmlns:a16="http://schemas.microsoft.com/office/drawing/2014/main" id="{5988AF76-E3E8-49E0-B39D-3BB653878AD4}"/>
                </a:ext>
              </a:extLst>
            </p:cNvPr>
            <p:cNvSpPr/>
            <p:nvPr/>
          </p:nvSpPr>
          <p:spPr>
            <a:xfrm>
              <a:off x="4733638" y="1526859"/>
              <a:ext cx="1831342" cy="20522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9" name="Rechteck 50">
              <a:extLst>
                <a:ext uri="{FF2B5EF4-FFF2-40B4-BE49-F238E27FC236}">
                  <a16:creationId xmlns:a16="http://schemas.microsoft.com/office/drawing/2014/main" id="{D2B3C65C-C136-4A6C-9821-9C654FD1D629}"/>
                </a:ext>
              </a:extLst>
            </p:cNvPr>
            <p:cNvSpPr/>
            <p:nvPr/>
          </p:nvSpPr>
          <p:spPr>
            <a:xfrm>
              <a:off x="4733638" y="1525589"/>
              <a:ext cx="1831342" cy="2052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Auditable</a:t>
              </a:r>
            </a:p>
          </p:txBody>
        </p:sp>
      </p:grpSp>
      <p:grpSp>
        <p:nvGrpSpPr>
          <p:cNvPr id="30" name="Group 29">
            <a:extLst>
              <a:ext uri="{FF2B5EF4-FFF2-40B4-BE49-F238E27FC236}">
                <a16:creationId xmlns:a16="http://schemas.microsoft.com/office/drawing/2014/main" id="{5111CBBA-EBD7-453B-A618-29AEF076C938}"/>
              </a:ext>
            </a:extLst>
          </p:cNvPr>
          <p:cNvGrpSpPr/>
          <p:nvPr/>
        </p:nvGrpSpPr>
        <p:grpSpPr>
          <a:xfrm>
            <a:off x="6074482" y="1703141"/>
            <a:ext cx="1280160" cy="1280160"/>
            <a:chOff x="6830654" y="1525590"/>
            <a:chExt cx="1850112" cy="2053482"/>
          </a:xfrm>
        </p:grpSpPr>
        <p:sp>
          <p:nvSpPr>
            <p:cNvPr id="31" name="Rechteck 47">
              <a:extLst>
                <a:ext uri="{FF2B5EF4-FFF2-40B4-BE49-F238E27FC236}">
                  <a16:creationId xmlns:a16="http://schemas.microsoft.com/office/drawing/2014/main" id="{4C17DB5C-2A9B-46D0-9541-79CD0A07FD3E}"/>
                </a:ext>
              </a:extLst>
            </p:cNvPr>
            <p:cNvSpPr/>
            <p:nvPr/>
          </p:nvSpPr>
          <p:spPr>
            <a:xfrm>
              <a:off x="6830655" y="1526860"/>
              <a:ext cx="1849156" cy="20522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2" name="Rechteck 51">
              <a:extLst>
                <a:ext uri="{FF2B5EF4-FFF2-40B4-BE49-F238E27FC236}">
                  <a16:creationId xmlns:a16="http://schemas.microsoft.com/office/drawing/2014/main" id="{CDA72AE8-63D1-4B0B-875C-8F89387029A0}"/>
                </a:ext>
              </a:extLst>
            </p:cNvPr>
            <p:cNvSpPr/>
            <p:nvPr/>
          </p:nvSpPr>
          <p:spPr>
            <a:xfrm>
              <a:off x="6830654" y="1525590"/>
              <a:ext cx="1850112" cy="2052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1" u="none" strike="noStrike" kern="1200" cap="none" spc="0" normalizeH="0" baseline="0" noProof="0" dirty="0">
                  <a:ln>
                    <a:noFill/>
                  </a:ln>
                  <a:solidFill>
                    <a:prstClr val="white"/>
                  </a:solidFill>
                  <a:effectLst/>
                  <a:uLnTx/>
                  <a:uFillTx/>
                  <a:latin typeface="Arial" panose="020B0604020202020204" pitchFamily="34" charset="0"/>
                  <a:ea typeface="+mn-ea"/>
                  <a:cs typeface="+mn-cs"/>
                </a:rPr>
                <a:t>Not</a:t>
              </a: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 </a:t>
              </a:r>
              <a:r>
                <a:rPr kumimoji="0" lang="en-US" sz="1600" b="0" i="1" u="none" strike="noStrike" kern="1200" cap="none" spc="0" normalizeH="0" baseline="0" noProof="0" dirty="0">
                  <a:ln>
                    <a:noFill/>
                  </a:ln>
                  <a:solidFill>
                    <a:prstClr val="white"/>
                  </a:solidFill>
                  <a:effectLst/>
                  <a:uLnTx/>
                  <a:uFillTx/>
                  <a:latin typeface="Arial" panose="020B0604020202020204" pitchFamily="34" charset="0"/>
                  <a:ea typeface="+mn-ea"/>
                  <a:cs typeface="+mn-cs"/>
                </a:rPr>
                <a:t>solely</a:t>
              </a: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 linked to indices </a:t>
              </a:r>
            </a:p>
          </p:txBody>
        </p:sp>
      </p:grpSp>
      <p:grpSp>
        <p:nvGrpSpPr>
          <p:cNvPr id="33" name="Group 32">
            <a:extLst>
              <a:ext uri="{FF2B5EF4-FFF2-40B4-BE49-F238E27FC236}">
                <a16:creationId xmlns:a16="http://schemas.microsoft.com/office/drawing/2014/main" id="{81C4F8DB-86AD-4AA9-AB3E-0CABD8F8C72E}"/>
              </a:ext>
            </a:extLst>
          </p:cNvPr>
          <p:cNvGrpSpPr/>
          <p:nvPr/>
        </p:nvGrpSpPr>
        <p:grpSpPr>
          <a:xfrm>
            <a:off x="1923920" y="1707409"/>
            <a:ext cx="1280160" cy="1280160"/>
            <a:chOff x="2578254" y="1525589"/>
            <a:chExt cx="1831342" cy="2053483"/>
          </a:xfrm>
        </p:grpSpPr>
        <p:sp>
          <p:nvSpPr>
            <p:cNvPr id="34" name="Rechteck 43">
              <a:extLst>
                <a:ext uri="{FF2B5EF4-FFF2-40B4-BE49-F238E27FC236}">
                  <a16:creationId xmlns:a16="http://schemas.microsoft.com/office/drawing/2014/main" id="{1173DF48-6C2A-4918-9D4F-914848C5EC6E}"/>
                </a:ext>
              </a:extLst>
            </p:cNvPr>
            <p:cNvSpPr/>
            <p:nvPr/>
          </p:nvSpPr>
          <p:spPr>
            <a:xfrm>
              <a:off x="2578254" y="1525589"/>
              <a:ext cx="1831342" cy="20522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5" name="Rechteck 49">
              <a:extLst>
                <a:ext uri="{FF2B5EF4-FFF2-40B4-BE49-F238E27FC236}">
                  <a16:creationId xmlns:a16="http://schemas.microsoft.com/office/drawing/2014/main" id="{BB3CF397-6EBC-44DD-ACCA-9AC2ADB725FF}"/>
                </a:ext>
              </a:extLst>
            </p:cNvPr>
            <p:cNvSpPr/>
            <p:nvPr/>
          </p:nvSpPr>
          <p:spPr>
            <a:xfrm>
              <a:off x="2578254" y="1534504"/>
              <a:ext cx="1831342" cy="20445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Quantifiable/ Measurable </a:t>
              </a:r>
            </a:p>
          </p:txBody>
        </p:sp>
      </p:grpSp>
      <p:grpSp>
        <p:nvGrpSpPr>
          <p:cNvPr id="36" name="Group 35">
            <a:extLst>
              <a:ext uri="{FF2B5EF4-FFF2-40B4-BE49-F238E27FC236}">
                <a16:creationId xmlns:a16="http://schemas.microsoft.com/office/drawing/2014/main" id="{E6E8613A-8BA1-4A9C-8B9B-FEF1ABABBB81}"/>
              </a:ext>
            </a:extLst>
          </p:cNvPr>
          <p:cNvGrpSpPr/>
          <p:nvPr/>
        </p:nvGrpSpPr>
        <p:grpSpPr>
          <a:xfrm>
            <a:off x="4689218" y="1702736"/>
            <a:ext cx="1280160" cy="1280160"/>
            <a:chOff x="6830654" y="1525590"/>
            <a:chExt cx="1850112" cy="2053482"/>
          </a:xfrm>
          <a:solidFill>
            <a:schemeClr val="bg2">
              <a:lumMod val="75000"/>
            </a:schemeClr>
          </a:solidFill>
        </p:grpSpPr>
        <p:sp>
          <p:nvSpPr>
            <p:cNvPr id="37" name="Rechteck 47">
              <a:extLst>
                <a:ext uri="{FF2B5EF4-FFF2-40B4-BE49-F238E27FC236}">
                  <a16:creationId xmlns:a16="http://schemas.microsoft.com/office/drawing/2014/main" id="{338EB234-71EE-4379-9CFF-0BFC06C75DF9}"/>
                </a:ext>
              </a:extLst>
            </p:cNvPr>
            <p:cNvSpPr/>
            <p:nvPr/>
          </p:nvSpPr>
          <p:spPr>
            <a:xfrm>
              <a:off x="6830655" y="1526860"/>
              <a:ext cx="1849156" cy="20522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8" name="Rechteck 51">
              <a:extLst>
                <a:ext uri="{FF2B5EF4-FFF2-40B4-BE49-F238E27FC236}">
                  <a16:creationId xmlns:a16="http://schemas.microsoft.com/office/drawing/2014/main" id="{4BE12BBC-8EDE-432F-86ED-2F9DBF1171DE}"/>
                </a:ext>
              </a:extLst>
            </p:cNvPr>
            <p:cNvSpPr/>
            <p:nvPr/>
          </p:nvSpPr>
          <p:spPr>
            <a:xfrm>
              <a:off x="6830654" y="1525590"/>
              <a:ext cx="1850112" cy="20522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Transparent</a:t>
              </a:r>
            </a:p>
          </p:txBody>
        </p:sp>
      </p:grpSp>
      <p:sp>
        <p:nvSpPr>
          <p:cNvPr id="39" name="Rectangle: Rounded Corners 38">
            <a:extLst>
              <a:ext uri="{FF2B5EF4-FFF2-40B4-BE49-F238E27FC236}">
                <a16:creationId xmlns:a16="http://schemas.microsoft.com/office/drawing/2014/main" id="{F02076E9-3FB7-4340-AA2C-72769CBD6E84}"/>
              </a:ext>
            </a:extLst>
          </p:cNvPr>
          <p:cNvSpPr/>
          <p:nvPr/>
        </p:nvSpPr>
        <p:spPr>
          <a:xfrm>
            <a:off x="599676" y="1179370"/>
            <a:ext cx="7998710" cy="43707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a:ea typeface="+mn-ea"/>
                <a:cs typeface="+mn-cs"/>
              </a:rPr>
              <a:t>Six shared themes emerge from investor statements* </a:t>
            </a:r>
          </a:p>
        </p:txBody>
      </p:sp>
      <p:sp>
        <p:nvSpPr>
          <p:cNvPr id="55" name="Rectangle 54">
            <a:extLst>
              <a:ext uri="{FF2B5EF4-FFF2-40B4-BE49-F238E27FC236}">
                <a16:creationId xmlns:a16="http://schemas.microsoft.com/office/drawing/2014/main" id="{C0082CC9-7966-43AD-850F-FB8B614638A6}"/>
              </a:ext>
            </a:extLst>
          </p:cNvPr>
          <p:cNvSpPr/>
          <p:nvPr/>
        </p:nvSpPr>
        <p:spPr>
          <a:xfrm>
            <a:off x="389035" y="5234390"/>
            <a:ext cx="8259587" cy="646331"/>
          </a:xfrm>
          <a:prstGeom prst="rect">
            <a:avLst/>
          </a:prstGeom>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mn-cs"/>
              </a:rPr>
              <a:t> *	List of principles that have each been publicly backed by at least two different institutional investors</a:t>
            </a:r>
          </a:p>
          <a:p>
            <a:pPr marL="171450" marR="0" lvl="0" indent="-17145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a:ea typeface="+mn-ea"/>
                <a:cs typeface="+mn-cs"/>
              </a:rPr>
              <a:t>**	Some investors emphasize the financial relevance of metrics more pronouncedly, e.g. by setting a ‘comply or explain‘ cap for non-financial measures  or voicing a ‘preference‘ for linking ESG goals to financial goals.</a:t>
            </a:r>
          </a:p>
        </p:txBody>
      </p:sp>
      <p:grpSp>
        <p:nvGrpSpPr>
          <p:cNvPr id="56" name="Group 55">
            <a:extLst>
              <a:ext uri="{FF2B5EF4-FFF2-40B4-BE49-F238E27FC236}">
                <a16:creationId xmlns:a16="http://schemas.microsoft.com/office/drawing/2014/main" id="{A13E4827-EEED-4A62-BC68-A1CF8E12091A}"/>
              </a:ext>
            </a:extLst>
          </p:cNvPr>
          <p:cNvGrpSpPr/>
          <p:nvPr/>
        </p:nvGrpSpPr>
        <p:grpSpPr>
          <a:xfrm>
            <a:off x="7490053" y="1706657"/>
            <a:ext cx="1280160" cy="1280160"/>
            <a:chOff x="6830654" y="1525590"/>
            <a:chExt cx="1850112" cy="2053482"/>
          </a:xfrm>
        </p:grpSpPr>
        <p:sp>
          <p:nvSpPr>
            <p:cNvPr id="57" name="Rechteck 47">
              <a:extLst>
                <a:ext uri="{FF2B5EF4-FFF2-40B4-BE49-F238E27FC236}">
                  <a16:creationId xmlns:a16="http://schemas.microsoft.com/office/drawing/2014/main" id="{4A71B8FD-1636-4521-B20B-CF9E12B7AA46}"/>
                </a:ext>
              </a:extLst>
            </p:cNvPr>
            <p:cNvSpPr/>
            <p:nvPr/>
          </p:nvSpPr>
          <p:spPr>
            <a:xfrm>
              <a:off x="6830655" y="1526860"/>
              <a:ext cx="1849156" cy="2052212"/>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tIns="252000" rIns="252000" bIns="108000" rtlCol="0" anchor="ctr" anchorCtr="0"/>
            <a:lstStyle/>
            <a:p>
              <a:pPr marL="0" marR="0" lvl="0" indent="0" algn="l" defTabSz="914400" rtl="0" eaLnBrk="1" fontAlgn="auto" latinLnBrk="0" hangingPunct="1">
                <a:lnSpc>
                  <a:spcPct val="100000"/>
                </a:lnSpc>
                <a:spcBef>
                  <a:spcPts val="0"/>
                </a:spcBef>
                <a:spcAft>
                  <a:spcPts val="80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8" name="Rechteck 51">
              <a:extLst>
                <a:ext uri="{FF2B5EF4-FFF2-40B4-BE49-F238E27FC236}">
                  <a16:creationId xmlns:a16="http://schemas.microsoft.com/office/drawing/2014/main" id="{9516009B-A657-4798-A16C-F7DA704AF73A}"/>
                </a:ext>
              </a:extLst>
            </p:cNvPr>
            <p:cNvSpPr/>
            <p:nvPr/>
          </p:nvSpPr>
          <p:spPr>
            <a:xfrm>
              <a:off x="6830654" y="1525590"/>
              <a:ext cx="1850112" cy="20522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144000" rtlCol="0" anchor="ctr" anchorCtr="0"/>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Linked to the strategy</a:t>
              </a:r>
            </a:p>
          </p:txBody>
        </p:sp>
      </p:grpSp>
      <p:sp>
        <p:nvSpPr>
          <p:cNvPr id="4" name="CasellaDiTesto 3">
            <a:extLst>
              <a:ext uri="{FF2B5EF4-FFF2-40B4-BE49-F238E27FC236}">
                <a16:creationId xmlns:a16="http://schemas.microsoft.com/office/drawing/2014/main" id="{07D067C3-9CCA-4956-9D0B-EFF2A8C64DC5}"/>
              </a:ext>
            </a:extLst>
          </p:cNvPr>
          <p:cNvSpPr txBox="1"/>
          <p:nvPr/>
        </p:nvSpPr>
        <p:spPr>
          <a:xfrm>
            <a:off x="504700" y="3181377"/>
            <a:ext cx="8297764" cy="2215991"/>
          </a:xfrm>
          <a:prstGeom prst="rect">
            <a:avLst/>
          </a:prstGeom>
          <a:noFill/>
        </p:spPr>
        <p:txBody>
          <a:bodyPr wrap="square" rtlCol="0">
            <a:spAutoFit/>
          </a:bodyPr>
          <a:lstStyle/>
          <a:p>
            <a:r>
              <a:rPr lang="it-IT" sz="1500" dirty="0" err="1"/>
              <a:t>Investors</a:t>
            </a:r>
            <a:r>
              <a:rPr lang="it-IT" sz="1500" dirty="0"/>
              <a:t> </a:t>
            </a:r>
            <a:r>
              <a:rPr lang="it-IT" sz="1500" dirty="0" err="1"/>
              <a:t>that</a:t>
            </a:r>
            <a:r>
              <a:rPr lang="it-IT" sz="1500" dirty="0"/>
              <a:t> </a:t>
            </a:r>
            <a:r>
              <a:rPr lang="it-IT" sz="1500" dirty="0" err="1"/>
              <a:t>have</a:t>
            </a:r>
            <a:r>
              <a:rPr lang="it-IT" sz="1500" dirty="0"/>
              <a:t> </a:t>
            </a:r>
            <a:r>
              <a:rPr lang="it-IT" sz="1500" dirty="0" err="1"/>
              <a:t>stated</a:t>
            </a:r>
            <a:r>
              <a:rPr lang="it-IT" sz="1500" dirty="0"/>
              <a:t> a positive </a:t>
            </a:r>
            <a:r>
              <a:rPr lang="it-IT" sz="1500" dirty="0" err="1"/>
              <a:t>view</a:t>
            </a:r>
            <a:r>
              <a:rPr lang="it-IT" sz="1500" dirty="0"/>
              <a:t> on ESG </a:t>
            </a:r>
            <a:r>
              <a:rPr lang="it-IT" sz="1500" dirty="0" err="1"/>
              <a:t>metrics</a:t>
            </a:r>
            <a:r>
              <a:rPr lang="it-IT" sz="1500" dirty="0"/>
              <a:t> in incentive </a:t>
            </a:r>
            <a:r>
              <a:rPr lang="it-IT" sz="1500" dirty="0" err="1"/>
              <a:t>schemes</a:t>
            </a:r>
            <a:r>
              <a:rPr lang="it-IT" sz="1500" dirty="0"/>
              <a:t>:</a:t>
            </a:r>
          </a:p>
          <a:p>
            <a:endParaRPr lang="it-IT" sz="1500" dirty="0"/>
          </a:p>
          <a:p>
            <a:pPr marL="285750" indent="-285750">
              <a:buSzPct val="80000"/>
              <a:buFont typeface="Wingdings" panose="05000000000000000000" pitchFamily="2" charset="2"/>
              <a:buChar char="q"/>
            </a:pPr>
            <a:r>
              <a:rPr lang="it-IT" sz="1500" dirty="0" err="1"/>
              <a:t>Norway</a:t>
            </a:r>
            <a:r>
              <a:rPr lang="it-IT" sz="1500" dirty="0"/>
              <a:t> </a:t>
            </a:r>
            <a:r>
              <a:rPr lang="it-IT" sz="1500" dirty="0" err="1"/>
              <a:t>Governement</a:t>
            </a:r>
            <a:r>
              <a:rPr lang="it-IT" sz="1500" dirty="0"/>
              <a:t> </a:t>
            </a:r>
            <a:r>
              <a:rPr lang="it-IT" sz="1500" dirty="0" err="1"/>
              <a:t>Pension</a:t>
            </a:r>
            <a:r>
              <a:rPr lang="it-IT" sz="1500" dirty="0"/>
              <a:t> Fund Global</a:t>
            </a:r>
          </a:p>
          <a:p>
            <a:pPr marL="285750" indent="-285750">
              <a:buSzPct val="80000"/>
              <a:buFont typeface="Wingdings" panose="05000000000000000000" pitchFamily="2" charset="2"/>
              <a:buChar char="q"/>
            </a:pPr>
            <a:r>
              <a:rPr lang="it-IT" sz="1500" dirty="0"/>
              <a:t>State Street Global Advisor</a:t>
            </a:r>
          </a:p>
          <a:p>
            <a:pPr marL="285750" indent="-285750">
              <a:buSzPct val="80000"/>
              <a:buFont typeface="Wingdings" panose="05000000000000000000" pitchFamily="2" charset="2"/>
              <a:buChar char="q"/>
            </a:pPr>
            <a:r>
              <a:rPr lang="it-IT" sz="1500" dirty="0" err="1"/>
              <a:t>Blackrock</a:t>
            </a:r>
            <a:r>
              <a:rPr lang="it-IT" sz="1500" dirty="0"/>
              <a:t> (EMEA)</a:t>
            </a:r>
          </a:p>
          <a:p>
            <a:pPr marL="285750" indent="-285750">
              <a:buSzPct val="80000"/>
              <a:buFont typeface="Wingdings" panose="05000000000000000000" pitchFamily="2" charset="2"/>
              <a:buChar char="q"/>
            </a:pPr>
            <a:r>
              <a:rPr lang="it-IT" sz="1500" dirty="0"/>
              <a:t>The Investment Association</a:t>
            </a:r>
          </a:p>
          <a:p>
            <a:pPr marL="285750" indent="-285750">
              <a:buSzPct val="80000"/>
              <a:buFont typeface="Wingdings" panose="05000000000000000000" pitchFamily="2" charset="2"/>
              <a:buChar char="q"/>
            </a:pPr>
            <a:r>
              <a:rPr lang="en-US" sz="1500" dirty="0" err="1">
                <a:solidFill>
                  <a:prstClr val="black"/>
                </a:solidFill>
              </a:rPr>
              <a:t>Stichting</a:t>
            </a:r>
            <a:r>
              <a:rPr lang="en-US" sz="1500" dirty="0">
                <a:solidFill>
                  <a:prstClr val="black"/>
                </a:solidFill>
              </a:rPr>
              <a:t> </a:t>
            </a:r>
            <a:r>
              <a:rPr lang="en-US" sz="1500" dirty="0" err="1">
                <a:solidFill>
                  <a:prstClr val="black"/>
                </a:solidFill>
              </a:rPr>
              <a:t>Pensioenfonds</a:t>
            </a:r>
            <a:r>
              <a:rPr lang="en-US" sz="1500" dirty="0">
                <a:solidFill>
                  <a:prstClr val="black"/>
                </a:solidFill>
              </a:rPr>
              <a:t> ABP</a:t>
            </a:r>
          </a:p>
          <a:p>
            <a:pPr marL="285750" indent="-285750">
              <a:buSzPct val="80000"/>
              <a:buFont typeface="Wingdings" panose="05000000000000000000" pitchFamily="2" charset="2"/>
              <a:buChar char="q"/>
            </a:pPr>
            <a:r>
              <a:rPr lang="it-IT" sz="1500" dirty="0"/>
              <a:t>Schroder</a:t>
            </a:r>
          </a:p>
          <a:p>
            <a:pPr marL="285750" indent="-285750">
              <a:buFont typeface="Wingdings" panose="05000000000000000000" pitchFamily="2" charset="2"/>
              <a:buChar char="q"/>
            </a:pPr>
            <a:endParaRPr lang="it-IT" dirty="0"/>
          </a:p>
        </p:txBody>
      </p:sp>
    </p:spTree>
    <p:extLst>
      <p:ext uri="{BB962C8B-B14F-4D97-AF65-F5344CB8AC3E}">
        <p14:creationId xmlns:p14="http://schemas.microsoft.com/office/powerpoint/2010/main" val="559986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9636-0E73-4702-AA4E-55781A12295A}"/>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3" name="Text Placeholder 2">
            <a:extLst>
              <a:ext uri="{FF2B5EF4-FFF2-40B4-BE49-F238E27FC236}">
                <a16:creationId xmlns:a16="http://schemas.microsoft.com/office/drawing/2014/main" id="{0D04A2E7-495A-4669-BF44-4490CEE1EC2A}"/>
              </a:ext>
            </a:extLst>
          </p:cNvPr>
          <p:cNvSpPr>
            <a:spLocks noGrp="1"/>
          </p:cNvSpPr>
          <p:nvPr>
            <p:ph type="body" sz="quarter" idx="13"/>
          </p:nvPr>
        </p:nvSpPr>
        <p:spPr/>
        <p:txBody>
          <a:bodyPr/>
          <a:lstStyle/>
          <a:p>
            <a:r>
              <a:rPr lang="en-GB" dirty="0" err="1"/>
              <a:t>Investori</a:t>
            </a:r>
            <a:r>
              <a:rPr lang="en-GB" dirty="0"/>
              <a:t> </a:t>
            </a:r>
            <a:r>
              <a:rPr lang="en-GB" dirty="0" err="1"/>
              <a:t>istituzionali</a:t>
            </a:r>
            <a:r>
              <a:rPr lang="en-GB" dirty="0"/>
              <a:t>/ </a:t>
            </a:r>
            <a:r>
              <a:rPr lang="en-GB" dirty="0" err="1"/>
              <a:t>fondi</a:t>
            </a:r>
            <a:r>
              <a:rPr lang="en-GB" dirty="0"/>
              <a:t> </a:t>
            </a:r>
            <a:r>
              <a:rPr lang="en-GB" dirty="0" err="1"/>
              <a:t>pensione</a:t>
            </a:r>
            <a:endParaRPr lang="en-GB" dirty="0"/>
          </a:p>
        </p:txBody>
      </p:sp>
      <p:sp>
        <p:nvSpPr>
          <p:cNvPr id="5" name="Slide Number Placeholder 4">
            <a:extLst>
              <a:ext uri="{FF2B5EF4-FFF2-40B4-BE49-F238E27FC236}">
                <a16:creationId xmlns:a16="http://schemas.microsoft.com/office/drawing/2014/main" id="{874B4EE9-8515-4120-8D87-61A5DEFDC609}"/>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6</a:t>
            </a:fld>
            <a:endParaRPr lang="en-US" dirty="0"/>
          </a:p>
        </p:txBody>
      </p:sp>
      <p:sp>
        <p:nvSpPr>
          <p:cNvPr id="6" name="Footer Placeholder 5">
            <a:extLst>
              <a:ext uri="{FF2B5EF4-FFF2-40B4-BE49-F238E27FC236}">
                <a16:creationId xmlns:a16="http://schemas.microsoft.com/office/drawing/2014/main" id="{36366F87-16FA-46B3-B894-FE4E02BD0438}"/>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graphicFrame>
        <p:nvGraphicFramePr>
          <p:cNvPr id="59" name="Table 58">
            <a:extLst>
              <a:ext uri="{FF2B5EF4-FFF2-40B4-BE49-F238E27FC236}">
                <a16:creationId xmlns:a16="http://schemas.microsoft.com/office/drawing/2014/main" id="{7FC37E2E-2608-46A4-A903-FBCA3C7E126F}"/>
              </a:ext>
            </a:extLst>
          </p:cNvPr>
          <p:cNvGraphicFramePr>
            <a:graphicFrameLocks noGrp="1"/>
          </p:cNvGraphicFramePr>
          <p:nvPr>
            <p:extLst>
              <p:ext uri="{D42A27DB-BD31-4B8C-83A1-F6EECF244321}">
                <p14:modId xmlns:p14="http://schemas.microsoft.com/office/powerpoint/2010/main" val="3726234801"/>
              </p:ext>
            </p:extLst>
          </p:nvPr>
        </p:nvGraphicFramePr>
        <p:xfrm>
          <a:off x="457199" y="1252531"/>
          <a:ext cx="8469086" cy="5087309"/>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716424420"/>
                    </a:ext>
                  </a:extLst>
                </a:gridCol>
                <a:gridCol w="5225144">
                  <a:extLst>
                    <a:ext uri="{9D8B030D-6E8A-4147-A177-3AD203B41FA5}">
                      <a16:colId xmlns:a16="http://schemas.microsoft.com/office/drawing/2014/main" val="3375713833"/>
                    </a:ext>
                  </a:extLst>
                </a:gridCol>
                <a:gridCol w="2100942">
                  <a:extLst>
                    <a:ext uri="{9D8B030D-6E8A-4147-A177-3AD203B41FA5}">
                      <a16:colId xmlns:a16="http://schemas.microsoft.com/office/drawing/2014/main" val="833915771"/>
                    </a:ext>
                  </a:extLst>
                </a:gridCol>
              </a:tblGrid>
              <a:tr h="393389">
                <a:tc>
                  <a:txBody>
                    <a:bodyPr/>
                    <a:lstStyle/>
                    <a:p>
                      <a:pPr algn="ctr"/>
                      <a:r>
                        <a:rPr lang="en-GB" sz="1400" dirty="0"/>
                        <a:t>Entity</a:t>
                      </a:r>
                    </a:p>
                  </a:txBody>
                  <a:tcPr anchor="ctr"/>
                </a:tc>
                <a:tc>
                  <a:txBody>
                    <a:bodyPr/>
                    <a:lstStyle/>
                    <a:p>
                      <a:pPr algn="ctr"/>
                      <a:r>
                        <a:rPr lang="en-GB" sz="1400" dirty="0"/>
                        <a:t>ESG-related statements</a:t>
                      </a:r>
                    </a:p>
                  </a:txBody>
                  <a:tcPr anchor="ctr"/>
                </a:tc>
                <a:tc>
                  <a:txBody>
                    <a:bodyPr/>
                    <a:lstStyle/>
                    <a:p>
                      <a:pPr algn="ctr"/>
                      <a:r>
                        <a:rPr lang="en-GB" sz="1400" dirty="0"/>
                        <a:t>Key points</a:t>
                      </a:r>
                    </a:p>
                  </a:txBody>
                  <a:tcPr anchor="ctr"/>
                </a:tc>
                <a:extLst>
                  <a:ext uri="{0D108BD9-81ED-4DB2-BD59-A6C34878D82A}">
                    <a16:rowId xmlns:a16="http://schemas.microsoft.com/office/drawing/2014/main" val="3838062612"/>
                  </a:ext>
                </a:extLst>
              </a:tr>
              <a:tr h="1905025">
                <a:tc>
                  <a:txBody>
                    <a:bodyPr/>
                    <a:lstStyle/>
                    <a:p>
                      <a:pPr algn="ctr"/>
                      <a:r>
                        <a:rPr lang="en-GB" sz="1300" b="1" dirty="0"/>
                        <a:t>The Investment Association</a:t>
                      </a:r>
                    </a:p>
                    <a:p>
                      <a:pPr algn="ctr"/>
                      <a:endParaRPr lang="en-GB" sz="1300" b="1" dirty="0"/>
                    </a:p>
                  </a:txBody>
                  <a:tcPr anchor="ctr"/>
                </a:tc>
                <a:tc>
                  <a:txBody>
                    <a:bodyPr/>
                    <a:lstStyle/>
                    <a:p>
                      <a:pPr marL="171450" indent="-171450">
                        <a:spcBef>
                          <a:spcPts val="300"/>
                        </a:spcBef>
                        <a:buClr>
                          <a:schemeClr val="accent1"/>
                        </a:buClr>
                        <a:buSzPct val="125000"/>
                        <a:buFont typeface="Wingdings" panose="05000000000000000000" pitchFamily="2" charset="2"/>
                        <a:buChar char="§"/>
                      </a:pPr>
                      <a:r>
                        <a:rPr lang="en-GB" sz="1300" dirty="0"/>
                        <a:t>Climate change is becoming the top issue for the IA, The IA now expects full disclosure on climate related risks from all listed companies. IA will increasingly be willing to put a Red Top any listed companies who refuse to disclose. TCFD type disclosure is now expected and is likely to become mandatory in the UK and EU in any case.</a:t>
                      </a:r>
                    </a:p>
                    <a:p>
                      <a:pPr marL="171450" indent="-171450">
                        <a:spcBef>
                          <a:spcPts val="300"/>
                        </a:spcBef>
                        <a:buClr>
                          <a:schemeClr val="accent1"/>
                        </a:buClr>
                        <a:buSzPct val="125000"/>
                        <a:buFont typeface="Wingdings" panose="05000000000000000000" pitchFamily="2" charset="2"/>
                        <a:buChar char="§"/>
                      </a:pPr>
                      <a:r>
                        <a:rPr lang="en-US" sz="1300" dirty="0"/>
                        <a:t>If the board decides to use ESG measures to link with variable remuneration, these measures should be material to business and quantifiable</a:t>
                      </a:r>
                      <a:endParaRPr lang="en-GB" sz="1300" dirty="0"/>
                    </a:p>
                  </a:txBody>
                  <a:tcPr anchor="ctr"/>
                </a:tc>
                <a:tc>
                  <a:txBody>
                    <a:bodyPr/>
                    <a:lstStyle/>
                    <a:p>
                      <a:pPr marL="171450" indent="-171450">
                        <a:spcBef>
                          <a:spcPts val="300"/>
                        </a:spcBef>
                        <a:buClr>
                          <a:schemeClr val="accent1"/>
                        </a:buClr>
                        <a:buSzPct val="125000"/>
                        <a:buFont typeface="Wingdings" panose="05000000000000000000" pitchFamily="2" charset="2"/>
                        <a:buChar char="§"/>
                      </a:pPr>
                      <a:r>
                        <a:rPr lang="en-GB" sz="1300" b="1" dirty="0"/>
                        <a:t>Disclosure</a:t>
                      </a:r>
                    </a:p>
                    <a:p>
                      <a:pPr marL="171450" indent="-171450">
                        <a:spcBef>
                          <a:spcPts val="300"/>
                        </a:spcBef>
                        <a:buClr>
                          <a:schemeClr val="accent1"/>
                        </a:buClr>
                        <a:buSzPct val="125000"/>
                        <a:buFont typeface="Wingdings" panose="05000000000000000000" pitchFamily="2" charset="2"/>
                        <a:buChar char="§"/>
                      </a:pPr>
                      <a:r>
                        <a:rPr lang="en-GB" sz="1300" b="1" dirty="0"/>
                        <a:t>ESG measures material and quantifiable</a:t>
                      </a:r>
                    </a:p>
                  </a:txBody>
                  <a:tcPr anchor="ctr"/>
                </a:tc>
                <a:extLst>
                  <a:ext uri="{0D108BD9-81ED-4DB2-BD59-A6C34878D82A}">
                    <a16:rowId xmlns:a16="http://schemas.microsoft.com/office/drawing/2014/main" val="2334724777"/>
                  </a:ext>
                </a:extLst>
              </a:tr>
              <a:tr h="22533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300" b="1" u="sng" kern="1200" dirty="0" err="1">
                          <a:solidFill>
                            <a:schemeClr val="dk1"/>
                          </a:solidFill>
                          <a:effectLst/>
                          <a:latin typeface="+mn-lt"/>
                          <a:ea typeface="+mn-ea"/>
                          <a:cs typeface="+mn-cs"/>
                        </a:rPr>
                        <a:t>BlackRock</a:t>
                      </a:r>
                      <a:r>
                        <a:rPr lang="it-IT" sz="1300" b="1" u="sng" kern="1200" dirty="0">
                          <a:solidFill>
                            <a:schemeClr val="dk1"/>
                          </a:solidFill>
                          <a:effectLst/>
                          <a:latin typeface="+mn-lt"/>
                          <a:ea typeface="+mn-ea"/>
                          <a:cs typeface="+mn-cs"/>
                        </a:rPr>
                        <a:t> (EMEA)</a:t>
                      </a:r>
                      <a:endParaRPr lang="it-IT" sz="1300" b="1" kern="1200" dirty="0">
                        <a:solidFill>
                          <a:schemeClr val="dk1"/>
                        </a:solidFill>
                        <a:effectLst/>
                        <a:latin typeface="+mn-lt"/>
                        <a:ea typeface="+mn-ea"/>
                        <a:cs typeface="+mn-cs"/>
                      </a:endParaRPr>
                    </a:p>
                    <a:p>
                      <a:pPr algn="ctr"/>
                      <a:endParaRPr lang="en-GB" sz="1300" b="1" dirty="0"/>
                    </a:p>
                  </a:txBody>
                  <a:tcPr anchor="ctr"/>
                </a:tc>
                <a:tc>
                  <a:txBody>
                    <a:bodyPr/>
                    <a:lstStyle/>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effectLst/>
                          <a:latin typeface="+mn-lt"/>
                          <a:ea typeface="+mn-ea"/>
                          <a:cs typeface="+mn-cs"/>
                        </a:rPr>
                        <a:t>“</a:t>
                      </a:r>
                      <a:r>
                        <a:rPr lang="en-US" sz="1300" kern="1200" dirty="0">
                          <a:solidFill>
                            <a:schemeClr val="dk1"/>
                          </a:solidFill>
                          <a:latin typeface="+mn-lt"/>
                          <a:ea typeface="+mn-ea"/>
                          <a:cs typeface="+mn-cs"/>
                        </a:rPr>
                        <a:t>The performance measures should be majority financial and at least 60% should be based on quantitative criteria. Variable pay should be based on multiple criteria. We expect full disclosure of the performance measures selected and the rationale for the selection of such performance measures.</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If the board decides to use ESG-type criteria, these criteria should be linked to material issues and they must be quantifiable, transparent and auditable. These criteria should reflect the strategic priorities of the company.</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For that reason, the inclusion in ESG-indexes is generally not considered to be appropriate criteria.</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Where financial measures constitute less than 60% of performance measures a cogent explanation should be provided.” </a:t>
                      </a:r>
                      <a:endParaRPr lang="it-IT" sz="1300" kern="1200" dirty="0">
                        <a:solidFill>
                          <a:schemeClr val="dk1"/>
                        </a:solidFill>
                        <a:latin typeface="+mn-lt"/>
                        <a:ea typeface="+mn-ea"/>
                        <a:cs typeface="+mn-cs"/>
                      </a:endParaRPr>
                    </a:p>
                  </a:txBody>
                  <a:tcPr anchor="ctr"/>
                </a:tc>
                <a:tc>
                  <a:txBody>
                    <a:bodyPr/>
                    <a:lstStyle/>
                    <a:p>
                      <a:pPr marL="171450" indent="-171450">
                        <a:spcBef>
                          <a:spcPts val="300"/>
                        </a:spcBef>
                        <a:buClr>
                          <a:schemeClr val="accent1"/>
                        </a:buClr>
                        <a:buSzPct val="125000"/>
                        <a:buFont typeface="Wingdings" panose="05000000000000000000" pitchFamily="2" charset="2"/>
                        <a:buChar char="§"/>
                      </a:pPr>
                      <a:r>
                        <a:rPr lang="en-GB" sz="1300" b="1" dirty="0"/>
                        <a:t>ESG measures material, quantifiable, transparent, and auditable</a:t>
                      </a:r>
                    </a:p>
                    <a:p>
                      <a:pPr marL="171450" indent="-171450">
                        <a:spcBef>
                          <a:spcPts val="300"/>
                        </a:spcBef>
                        <a:buClr>
                          <a:schemeClr val="accent1"/>
                        </a:buClr>
                        <a:buSzPct val="125000"/>
                        <a:buFont typeface="Wingdings" panose="05000000000000000000" pitchFamily="2" charset="2"/>
                        <a:buChar char="§"/>
                      </a:pPr>
                      <a:r>
                        <a:rPr lang="en-GB" sz="1300" b="1" dirty="0"/>
                        <a:t>ESG indexes generally not considered appropriate as performance measure</a:t>
                      </a:r>
                    </a:p>
                    <a:p>
                      <a:pPr marL="171450" indent="-171450">
                        <a:spcBef>
                          <a:spcPts val="300"/>
                        </a:spcBef>
                        <a:buClr>
                          <a:schemeClr val="accent1"/>
                        </a:buClr>
                        <a:buSzPct val="125000"/>
                        <a:buFont typeface="Wingdings" panose="05000000000000000000" pitchFamily="2" charset="2"/>
                        <a:buChar char="§"/>
                      </a:pPr>
                      <a:r>
                        <a:rPr lang="en-GB" sz="1300" b="1" dirty="0"/>
                        <a:t>Financial measures’ weight no less than 60% </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endParaRPr lang="it-IT" sz="1300" kern="1200" dirty="0">
                        <a:solidFill>
                          <a:schemeClr val="dk1"/>
                        </a:solidFill>
                        <a:latin typeface="+mn-lt"/>
                        <a:ea typeface="+mn-ea"/>
                        <a:cs typeface="+mn-cs"/>
                      </a:endParaRPr>
                    </a:p>
                  </a:txBody>
                  <a:tcPr anchor="ctr"/>
                </a:tc>
                <a:extLst>
                  <a:ext uri="{0D108BD9-81ED-4DB2-BD59-A6C34878D82A}">
                    <a16:rowId xmlns:a16="http://schemas.microsoft.com/office/drawing/2014/main" val="1452588598"/>
                  </a:ext>
                </a:extLst>
              </a:tr>
            </a:tbl>
          </a:graphicData>
        </a:graphic>
      </p:graphicFrame>
    </p:spTree>
    <p:extLst>
      <p:ext uri="{BB962C8B-B14F-4D97-AF65-F5344CB8AC3E}">
        <p14:creationId xmlns:p14="http://schemas.microsoft.com/office/powerpoint/2010/main" val="1134257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9636-0E73-4702-AA4E-55781A12295A}"/>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3" name="Text Placeholder 2">
            <a:extLst>
              <a:ext uri="{FF2B5EF4-FFF2-40B4-BE49-F238E27FC236}">
                <a16:creationId xmlns:a16="http://schemas.microsoft.com/office/drawing/2014/main" id="{0D04A2E7-495A-4669-BF44-4490CEE1EC2A}"/>
              </a:ext>
            </a:extLst>
          </p:cNvPr>
          <p:cNvSpPr>
            <a:spLocks noGrp="1"/>
          </p:cNvSpPr>
          <p:nvPr>
            <p:ph type="body" sz="quarter" idx="13"/>
          </p:nvPr>
        </p:nvSpPr>
        <p:spPr/>
        <p:txBody>
          <a:bodyPr/>
          <a:lstStyle/>
          <a:p>
            <a:r>
              <a:rPr lang="en-GB" dirty="0" err="1"/>
              <a:t>Investori</a:t>
            </a:r>
            <a:r>
              <a:rPr lang="en-GB" dirty="0"/>
              <a:t> </a:t>
            </a:r>
            <a:r>
              <a:rPr lang="en-GB" dirty="0" err="1"/>
              <a:t>istituzionali</a:t>
            </a:r>
            <a:r>
              <a:rPr lang="en-GB" dirty="0"/>
              <a:t>/ </a:t>
            </a:r>
            <a:r>
              <a:rPr lang="en-GB" dirty="0" err="1"/>
              <a:t>fondi</a:t>
            </a:r>
            <a:r>
              <a:rPr lang="en-GB" dirty="0"/>
              <a:t> </a:t>
            </a:r>
            <a:r>
              <a:rPr lang="en-GB" dirty="0" err="1"/>
              <a:t>pensione</a:t>
            </a:r>
            <a:endParaRPr lang="en-GB" dirty="0"/>
          </a:p>
        </p:txBody>
      </p:sp>
      <p:sp>
        <p:nvSpPr>
          <p:cNvPr id="5" name="Slide Number Placeholder 4">
            <a:extLst>
              <a:ext uri="{FF2B5EF4-FFF2-40B4-BE49-F238E27FC236}">
                <a16:creationId xmlns:a16="http://schemas.microsoft.com/office/drawing/2014/main" id="{874B4EE9-8515-4120-8D87-61A5DEFDC609}"/>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7</a:t>
            </a:fld>
            <a:endParaRPr lang="en-US" dirty="0"/>
          </a:p>
        </p:txBody>
      </p:sp>
      <p:sp>
        <p:nvSpPr>
          <p:cNvPr id="6" name="Footer Placeholder 5">
            <a:extLst>
              <a:ext uri="{FF2B5EF4-FFF2-40B4-BE49-F238E27FC236}">
                <a16:creationId xmlns:a16="http://schemas.microsoft.com/office/drawing/2014/main" id="{36366F87-16FA-46B3-B894-FE4E02BD0438}"/>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graphicFrame>
        <p:nvGraphicFramePr>
          <p:cNvPr id="59" name="Table 58">
            <a:extLst>
              <a:ext uri="{FF2B5EF4-FFF2-40B4-BE49-F238E27FC236}">
                <a16:creationId xmlns:a16="http://schemas.microsoft.com/office/drawing/2014/main" id="{7FC37E2E-2608-46A4-A903-FBCA3C7E126F}"/>
              </a:ext>
            </a:extLst>
          </p:cNvPr>
          <p:cNvGraphicFramePr>
            <a:graphicFrameLocks noGrp="1"/>
          </p:cNvGraphicFramePr>
          <p:nvPr>
            <p:extLst>
              <p:ext uri="{D42A27DB-BD31-4B8C-83A1-F6EECF244321}">
                <p14:modId xmlns:p14="http://schemas.microsoft.com/office/powerpoint/2010/main" val="3578141264"/>
              </p:ext>
            </p:extLst>
          </p:nvPr>
        </p:nvGraphicFramePr>
        <p:xfrm>
          <a:off x="457199" y="1158788"/>
          <a:ext cx="8088086" cy="5160461"/>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716424420"/>
                    </a:ext>
                  </a:extLst>
                </a:gridCol>
                <a:gridCol w="4572001">
                  <a:extLst>
                    <a:ext uri="{9D8B030D-6E8A-4147-A177-3AD203B41FA5}">
                      <a16:colId xmlns:a16="http://schemas.microsoft.com/office/drawing/2014/main" val="3375713833"/>
                    </a:ext>
                  </a:extLst>
                </a:gridCol>
                <a:gridCol w="1992085">
                  <a:extLst>
                    <a:ext uri="{9D8B030D-6E8A-4147-A177-3AD203B41FA5}">
                      <a16:colId xmlns:a16="http://schemas.microsoft.com/office/drawing/2014/main" val="1882913366"/>
                    </a:ext>
                  </a:extLst>
                </a:gridCol>
              </a:tblGrid>
              <a:tr h="420821">
                <a:tc>
                  <a:txBody>
                    <a:bodyPr/>
                    <a:lstStyle/>
                    <a:p>
                      <a:pPr algn="ctr"/>
                      <a:r>
                        <a:rPr lang="en-GB" sz="1400" dirty="0"/>
                        <a:t>Entity</a:t>
                      </a:r>
                    </a:p>
                  </a:txBody>
                  <a:tcPr anchor="ctr"/>
                </a:tc>
                <a:tc>
                  <a:txBody>
                    <a:bodyPr/>
                    <a:lstStyle/>
                    <a:p>
                      <a:pPr algn="ctr"/>
                      <a:r>
                        <a:rPr lang="en-GB" sz="1400" dirty="0"/>
                        <a:t>ESG-related statements</a:t>
                      </a:r>
                    </a:p>
                  </a:txBody>
                  <a:tcPr anchor="ctr"/>
                </a:tc>
                <a:tc>
                  <a:txBody>
                    <a:bodyPr/>
                    <a:lstStyle/>
                    <a:p>
                      <a:pPr algn="ctr"/>
                      <a:r>
                        <a:rPr lang="en-GB" sz="1400" dirty="0"/>
                        <a:t>Key Points</a:t>
                      </a:r>
                    </a:p>
                  </a:txBody>
                  <a:tcPr anchor="ctr"/>
                </a:tc>
                <a:extLst>
                  <a:ext uri="{0D108BD9-81ED-4DB2-BD59-A6C34878D82A}">
                    <a16:rowId xmlns:a16="http://schemas.microsoft.com/office/drawing/2014/main" val="3838062612"/>
                  </a:ext>
                </a:extLst>
              </a:tr>
              <a:tr h="1290516">
                <a:tc>
                  <a:txBody>
                    <a:bodyPr/>
                    <a:lstStyle/>
                    <a:p>
                      <a:pPr algn="ctr"/>
                      <a:r>
                        <a:rPr lang="en-GB" sz="1300" b="1" dirty="0"/>
                        <a:t>Schroder</a:t>
                      </a:r>
                    </a:p>
                  </a:txBody>
                  <a:tcPr anchor="ctr"/>
                </a:tc>
                <a:tc>
                  <a:txBody>
                    <a:bodyPr/>
                    <a:lstStyle/>
                    <a:p>
                      <a:pPr marL="285750" indent="-285750">
                        <a:buFont typeface="Wingdings" panose="05000000000000000000" pitchFamily="2" charset="2"/>
                        <a:buChar char="§"/>
                      </a:pPr>
                      <a:r>
                        <a:rPr lang="it-IT" sz="1300" kern="1200" dirty="0">
                          <a:solidFill>
                            <a:schemeClr val="dk1"/>
                          </a:solidFill>
                          <a:effectLst/>
                          <a:latin typeface="+mn-lt"/>
                          <a:ea typeface="+mn-ea"/>
                          <a:cs typeface="+mn-cs"/>
                        </a:rPr>
                        <a:t>Use </a:t>
                      </a:r>
                      <a:r>
                        <a:rPr lang="it-IT" sz="1300" kern="1200" dirty="0" err="1">
                          <a:solidFill>
                            <a:schemeClr val="dk1"/>
                          </a:solidFill>
                          <a:effectLst/>
                          <a:latin typeface="+mn-lt"/>
                          <a:ea typeface="+mn-ea"/>
                          <a:cs typeface="+mn-cs"/>
                        </a:rPr>
                        <a:t>financial</a:t>
                      </a:r>
                      <a:r>
                        <a:rPr lang="it-IT" sz="1300" kern="1200" dirty="0">
                          <a:solidFill>
                            <a:schemeClr val="dk1"/>
                          </a:solidFill>
                          <a:effectLst/>
                          <a:latin typeface="+mn-lt"/>
                          <a:ea typeface="+mn-ea"/>
                          <a:cs typeface="+mn-cs"/>
                        </a:rPr>
                        <a:t> and ESG </a:t>
                      </a:r>
                      <a:r>
                        <a:rPr lang="it-IT" sz="1300" kern="1200" dirty="0" err="1">
                          <a:solidFill>
                            <a:schemeClr val="dk1"/>
                          </a:solidFill>
                          <a:effectLst/>
                          <a:latin typeface="+mn-lt"/>
                          <a:ea typeface="+mn-ea"/>
                          <a:cs typeface="+mn-cs"/>
                        </a:rPr>
                        <a:t>metrics</a:t>
                      </a:r>
                      <a:r>
                        <a:rPr lang="it-IT" sz="1300" kern="1200" dirty="0">
                          <a:solidFill>
                            <a:schemeClr val="dk1"/>
                          </a:solidFill>
                          <a:effectLst/>
                          <a:latin typeface="+mn-lt"/>
                          <a:ea typeface="+mn-ea"/>
                          <a:cs typeface="+mn-cs"/>
                        </a:rPr>
                        <a:t> for </a:t>
                      </a:r>
                      <a:r>
                        <a:rPr lang="it-IT" sz="1300" kern="1200" dirty="0" err="1">
                          <a:solidFill>
                            <a:schemeClr val="dk1"/>
                          </a:solidFill>
                          <a:effectLst/>
                          <a:latin typeface="+mn-lt"/>
                          <a:ea typeface="+mn-ea"/>
                          <a:cs typeface="+mn-cs"/>
                        </a:rPr>
                        <a:t>measuring</a:t>
                      </a:r>
                      <a:r>
                        <a:rPr lang="it-IT" sz="1300" kern="1200" dirty="0">
                          <a:solidFill>
                            <a:schemeClr val="dk1"/>
                          </a:solidFill>
                          <a:effectLst/>
                          <a:latin typeface="+mn-lt"/>
                          <a:ea typeface="+mn-ea"/>
                          <a:cs typeface="+mn-cs"/>
                        </a:rPr>
                        <a:t> executive performance </a:t>
                      </a:r>
                      <a:r>
                        <a:rPr lang="it-IT" sz="1300" kern="1200" dirty="0" err="1">
                          <a:solidFill>
                            <a:schemeClr val="dk1"/>
                          </a:solidFill>
                          <a:effectLst/>
                          <a:latin typeface="+mn-lt"/>
                          <a:ea typeface="+mn-ea"/>
                          <a:cs typeface="+mn-cs"/>
                        </a:rPr>
                        <a:t>which</a:t>
                      </a:r>
                      <a:r>
                        <a:rPr lang="it-IT" sz="1300" kern="1200" dirty="0">
                          <a:solidFill>
                            <a:schemeClr val="dk1"/>
                          </a:solidFill>
                          <a:effectLst/>
                          <a:latin typeface="+mn-lt"/>
                          <a:ea typeface="+mn-ea"/>
                          <a:cs typeface="+mn-cs"/>
                        </a:rPr>
                        <a:t> focus on </a:t>
                      </a:r>
                      <a:r>
                        <a:rPr lang="it-IT" sz="1300" kern="1200" dirty="0" err="1">
                          <a:solidFill>
                            <a:schemeClr val="dk1"/>
                          </a:solidFill>
                          <a:effectLst/>
                          <a:latin typeface="+mn-lt"/>
                          <a:ea typeface="+mn-ea"/>
                          <a:cs typeface="+mn-cs"/>
                        </a:rPr>
                        <a:t>outcomes</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rather</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than</a:t>
                      </a:r>
                      <a:r>
                        <a:rPr lang="it-IT" sz="1300" kern="1200" dirty="0">
                          <a:solidFill>
                            <a:schemeClr val="dk1"/>
                          </a:solidFill>
                          <a:effectLst/>
                          <a:latin typeface="+mn-lt"/>
                          <a:ea typeface="+mn-ea"/>
                          <a:cs typeface="+mn-cs"/>
                        </a:rPr>
                        <a:t> inputs to </a:t>
                      </a:r>
                      <a:r>
                        <a:rPr lang="it-IT" sz="1300" kern="1200" dirty="0" err="1">
                          <a:solidFill>
                            <a:schemeClr val="dk1"/>
                          </a:solidFill>
                          <a:effectLst/>
                          <a:latin typeface="+mn-lt"/>
                          <a:ea typeface="+mn-ea"/>
                          <a:cs typeface="+mn-cs"/>
                        </a:rPr>
                        <a:t>potential</a:t>
                      </a:r>
                      <a:r>
                        <a:rPr lang="it-IT" sz="1300" kern="1200" dirty="0">
                          <a:solidFill>
                            <a:schemeClr val="dk1"/>
                          </a:solidFill>
                          <a:effectLst/>
                          <a:latin typeface="+mn-lt"/>
                          <a:ea typeface="+mn-ea"/>
                          <a:cs typeface="+mn-cs"/>
                        </a:rPr>
                        <a:t> corporate performance</a:t>
                      </a:r>
                    </a:p>
                    <a:p>
                      <a:pPr marL="285750" indent="-285750">
                        <a:buFont typeface="Wingdings" panose="05000000000000000000" pitchFamily="2" charset="2"/>
                        <a:buChar char="§"/>
                      </a:pPr>
                      <a:r>
                        <a:rPr lang="it-IT" sz="1300" kern="1200" dirty="0" err="1">
                          <a:solidFill>
                            <a:schemeClr val="dk1"/>
                          </a:solidFill>
                          <a:effectLst/>
                          <a:latin typeface="+mn-lt"/>
                          <a:ea typeface="+mn-ea"/>
                          <a:cs typeface="+mn-cs"/>
                        </a:rPr>
                        <a:t>Avoid</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complex</a:t>
                      </a:r>
                      <a:r>
                        <a:rPr lang="it-IT" sz="1300" kern="1200" dirty="0">
                          <a:solidFill>
                            <a:schemeClr val="dk1"/>
                          </a:solidFill>
                          <a:effectLst/>
                          <a:latin typeface="+mn-lt"/>
                          <a:ea typeface="+mn-ea"/>
                          <a:cs typeface="+mn-cs"/>
                        </a:rPr>
                        <a:t> scorecards of </a:t>
                      </a:r>
                      <a:r>
                        <a:rPr lang="it-IT" sz="1300" kern="1200" dirty="0" err="1">
                          <a:solidFill>
                            <a:schemeClr val="dk1"/>
                          </a:solidFill>
                          <a:effectLst/>
                          <a:latin typeface="+mn-lt"/>
                          <a:ea typeface="+mn-ea"/>
                          <a:cs typeface="+mn-cs"/>
                        </a:rPr>
                        <a:t>numerous</a:t>
                      </a:r>
                      <a:r>
                        <a:rPr lang="it-IT" sz="1300" kern="1200" dirty="0">
                          <a:solidFill>
                            <a:schemeClr val="dk1"/>
                          </a:solidFill>
                          <a:effectLst/>
                          <a:latin typeface="+mn-lt"/>
                          <a:ea typeface="+mn-ea"/>
                          <a:cs typeface="+mn-cs"/>
                        </a:rPr>
                        <a:t> performance </a:t>
                      </a:r>
                      <a:r>
                        <a:rPr lang="it-IT" sz="1300" kern="1200" dirty="0" err="1">
                          <a:solidFill>
                            <a:schemeClr val="dk1"/>
                          </a:solidFill>
                          <a:effectLst/>
                          <a:latin typeface="+mn-lt"/>
                          <a:ea typeface="+mn-ea"/>
                          <a:cs typeface="+mn-cs"/>
                        </a:rPr>
                        <a:t>measures</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therebay</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diluiting</a:t>
                      </a:r>
                      <a:r>
                        <a:rPr lang="it-IT" sz="1300" kern="1200" dirty="0">
                          <a:solidFill>
                            <a:schemeClr val="dk1"/>
                          </a:solidFill>
                          <a:effectLst/>
                          <a:latin typeface="+mn-lt"/>
                          <a:ea typeface="+mn-ea"/>
                          <a:cs typeface="+mn-cs"/>
                        </a:rPr>
                        <a:t> a focus on long </a:t>
                      </a:r>
                      <a:r>
                        <a:rPr lang="it-IT" sz="1300" kern="1200" dirty="0" err="1">
                          <a:solidFill>
                            <a:schemeClr val="dk1"/>
                          </a:solidFill>
                          <a:effectLst/>
                          <a:latin typeface="+mn-lt"/>
                          <a:ea typeface="+mn-ea"/>
                          <a:cs typeface="+mn-cs"/>
                        </a:rPr>
                        <a:t>term</a:t>
                      </a:r>
                      <a:r>
                        <a:rPr lang="it-IT" sz="1300" kern="1200" dirty="0">
                          <a:solidFill>
                            <a:schemeClr val="dk1"/>
                          </a:solidFill>
                          <a:effectLst/>
                          <a:latin typeface="+mn-lt"/>
                          <a:ea typeface="+mn-ea"/>
                          <a:cs typeface="+mn-cs"/>
                        </a:rPr>
                        <a:t> success for the company and shareholders</a:t>
                      </a:r>
                    </a:p>
                    <a:p>
                      <a:pPr marL="285750" indent="-285750">
                        <a:buFont typeface="Wingdings" panose="05000000000000000000" pitchFamily="2" charset="2"/>
                        <a:buChar char="§"/>
                      </a:pPr>
                      <a:r>
                        <a:rPr lang="it-IT" sz="1300" kern="1200" dirty="0">
                          <a:solidFill>
                            <a:schemeClr val="dk1"/>
                          </a:solidFill>
                          <a:effectLst/>
                          <a:latin typeface="+mn-lt"/>
                          <a:ea typeface="+mn-ea"/>
                          <a:cs typeface="+mn-cs"/>
                        </a:rPr>
                        <a:t>Focus long </a:t>
                      </a:r>
                      <a:r>
                        <a:rPr lang="it-IT" sz="1300" kern="1200" dirty="0" err="1">
                          <a:solidFill>
                            <a:schemeClr val="dk1"/>
                          </a:solidFill>
                          <a:effectLst/>
                          <a:latin typeface="+mn-lt"/>
                          <a:ea typeface="+mn-ea"/>
                          <a:cs typeface="+mn-cs"/>
                        </a:rPr>
                        <a:t>term</a:t>
                      </a:r>
                      <a:r>
                        <a:rPr lang="it-IT" sz="1300" kern="1200" dirty="0">
                          <a:solidFill>
                            <a:schemeClr val="dk1"/>
                          </a:solidFill>
                          <a:effectLst/>
                          <a:latin typeface="+mn-lt"/>
                          <a:ea typeface="+mn-ea"/>
                          <a:cs typeface="+mn-cs"/>
                        </a:rPr>
                        <a:t> incentive </a:t>
                      </a:r>
                      <a:r>
                        <a:rPr lang="it-IT" sz="1300" kern="1200" dirty="0" err="1">
                          <a:solidFill>
                            <a:schemeClr val="dk1"/>
                          </a:solidFill>
                          <a:effectLst/>
                          <a:latin typeface="+mn-lt"/>
                          <a:ea typeface="+mn-ea"/>
                          <a:cs typeface="+mn-cs"/>
                        </a:rPr>
                        <a:t>arrangements</a:t>
                      </a:r>
                      <a:r>
                        <a:rPr lang="it-IT" sz="1300" kern="1200" dirty="0">
                          <a:solidFill>
                            <a:schemeClr val="dk1"/>
                          </a:solidFill>
                          <a:effectLst/>
                          <a:latin typeface="+mn-lt"/>
                          <a:ea typeface="+mn-ea"/>
                          <a:cs typeface="+mn-cs"/>
                        </a:rPr>
                        <a:t> for board </a:t>
                      </a:r>
                      <a:r>
                        <a:rPr lang="it-IT" sz="1300" kern="1200" dirty="0" err="1">
                          <a:solidFill>
                            <a:schemeClr val="dk1"/>
                          </a:solidFill>
                          <a:effectLst/>
                          <a:latin typeface="+mn-lt"/>
                          <a:ea typeface="+mn-ea"/>
                          <a:cs typeface="+mn-cs"/>
                        </a:rPr>
                        <a:t>members</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primarly</a:t>
                      </a:r>
                      <a:r>
                        <a:rPr lang="it-IT" sz="1300" kern="1200" dirty="0">
                          <a:solidFill>
                            <a:schemeClr val="dk1"/>
                          </a:solidFill>
                          <a:effectLst/>
                          <a:latin typeface="+mn-lt"/>
                          <a:ea typeface="+mn-ea"/>
                          <a:cs typeface="+mn-cs"/>
                        </a:rPr>
                        <a:t> on </a:t>
                      </a:r>
                      <a:r>
                        <a:rPr lang="it-IT" sz="1300" kern="1200" dirty="0" err="1">
                          <a:solidFill>
                            <a:schemeClr val="dk1"/>
                          </a:solidFill>
                          <a:effectLst/>
                          <a:latin typeface="+mn-lt"/>
                          <a:ea typeface="+mn-ea"/>
                          <a:cs typeface="+mn-cs"/>
                        </a:rPr>
                        <a:t>total</a:t>
                      </a:r>
                      <a:r>
                        <a:rPr lang="it-IT" sz="1300" kern="1200" dirty="0">
                          <a:solidFill>
                            <a:schemeClr val="dk1"/>
                          </a:solidFill>
                          <a:effectLst/>
                          <a:latin typeface="+mn-lt"/>
                          <a:ea typeface="+mn-ea"/>
                          <a:cs typeface="+mn-cs"/>
                        </a:rPr>
                        <a:t> corporate performance and </a:t>
                      </a:r>
                      <a:r>
                        <a:rPr lang="it-IT" sz="1300" kern="1200" dirty="0" err="1">
                          <a:solidFill>
                            <a:schemeClr val="dk1"/>
                          </a:solidFill>
                          <a:effectLst/>
                          <a:latin typeface="+mn-lt"/>
                          <a:ea typeface="+mn-ea"/>
                          <a:cs typeface="+mn-cs"/>
                        </a:rPr>
                        <a:t>only</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secondarily</a:t>
                      </a:r>
                      <a:r>
                        <a:rPr lang="it-IT" sz="1300" kern="1200" dirty="0">
                          <a:solidFill>
                            <a:schemeClr val="dk1"/>
                          </a:solidFill>
                          <a:effectLst/>
                          <a:latin typeface="+mn-lt"/>
                          <a:ea typeface="+mn-ea"/>
                          <a:cs typeface="+mn-cs"/>
                        </a:rPr>
                        <a:t> on </a:t>
                      </a:r>
                      <a:r>
                        <a:rPr lang="it-IT" sz="1300" kern="1200" dirty="0" err="1">
                          <a:solidFill>
                            <a:schemeClr val="dk1"/>
                          </a:solidFill>
                          <a:effectLst/>
                          <a:latin typeface="+mn-lt"/>
                          <a:ea typeface="+mn-ea"/>
                          <a:cs typeface="+mn-cs"/>
                        </a:rPr>
                        <a:t>areas</a:t>
                      </a:r>
                      <a:r>
                        <a:rPr lang="it-IT" sz="1300" kern="1200" dirty="0">
                          <a:solidFill>
                            <a:schemeClr val="dk1"/>
                          </a:solidFill>
                          <a:effectLst/>
                          <a:latin typeface="+mn-lt"/>
                          <a:ea typeface="+mn-ea"/>
                          <a:cs typeface="+mn-cs"/>
                        </a:rPr>
                        <a:t> of </a:t>
                      </a:r>
                      <a:r>
                        <a:rPr lang="it-IT" sz="1300" kern="1200" dirty="0" err="1">
                          <a:solidFill>
                            <a:schemeClr val="dk1"/>
                          </a:solidFill>
                          <a:effectLst/>
                          <a:latin typeface="+mn-lt"/>
                          <a:ea typeface="+mn-ea"/>
                          <a:cs typeface="+mn-cs"/>
                        </a:rPr>
                        <a:t>individual</a:t>
                      </a:r>
                      <a:r>
                        <a:rPr lang="it-IT" sz="1300" kern="1200" dirty="0">
                          <a:solidFill>
                            <a:schemeClr val="dk1"/>
                          </a:solidFill>
                          <a:effectLst/>
                          <a:latin typeface="+mn-lt"/>
                          <a:ea typeface="+mn-ea"/>
                          <a:cs typeface="+mn-cs"/>
                        </a:rPr>
                        <a:t> </a:t>
                      </a:r>
                      <a:r>
                        <a:rPr lang="it-IT" sz="1300" kern="1200" dirty="0" err="1">
                          <a:solidFill>
                            <a:schemeClr val="dk1"/>
                          </a:solidFill>
                          <a:effectLst/>
                          <a:latin typeface="+mn-lt"/>
                          <a:ea typeface="+mn-ea"/>
                          <a:cs typeface="+mn-cs"/>
                        </a:rPr>
                        <a:t>responsibility</a:t>
                      </a:r>
                      <a:endParaRPr lang="it-IT" sz="1300" kern="1200" dirty="0">
                        <a:solidFill>
                          <a:schemeClr val="dk1"/>
                        </a:solidFill>
                        <a:effectLst/>
                        <a:latin typeface="+mn-lt"/>
                        <a:ea typeface="+mn-ea"/>
                        <a:cs typeface="+mn-cs"/>
                      </a:endParaRPr>
                    </a:p>
                  </a:txBody>
                  <a:tcPr anchor="ctr"/>
                </a:tc>
                <a:tc>
                  <a:txBody>
                    <a:bodyPr/>
                    <a:lstStyle/>
                    <a:p>
                      <a:pPr marL="171450" indent="-171450">
                        <a:spcBef>
                          <a:spcPts val="300"/>
                        </a:spcBef>
                        <a:buClr>
                          <a:schemeClr val="accent1"/>
                        </a:buClr>
                        <a:buSzPct val="125000"/>
                        <a:buFont typeface="Wingdings" panose="05000000000000000000" pitchFamily="2" charset="2"/>
                        <a:buChar char="§"/>
                      </a:pPr>
                      <a:r>
                        <a:rPr lang="en-GB" sz="1300" b="1" dirty="0"/>
                        <a:t>Use financial and ESG metrics which focus on outcomes rather than inputs</a:t>
                      </a:r>
                    </a:p>
                  </a:txBody>
                  <a:tcPr anchor="ctr"/>
                </a:tc>
                <a:extLst>
                  <a:ext uri="{0D108BD9-81ED-4DB2-BD59-A6C34878D82A}">
                    <a16:rowId xmlns:a16="http://schemas.microsoft.com/office/drawing/2014/main" val="1452588598"/>
                  </a:ext>
                </a:extLst>
              </a:tr>
              <a:tr h="16691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u="sng" kern="1200" dirty="0" err="1">
                          <a:solidFill>
                            <a:schemeClr val="dk1"/>
                          </a:solidFill>
                          <a:effectLst/>
                          <a:latin typeface="+mn-lt"/>
                          <a:ea typeface="+mn-ea"/>
                          <a:cs typeface="+mn-cs"/>
                        </a:rPr>
                        <a:t>Stichting</a:t>
                      </a:r>
                      <a:r>
                        <a:rPr lang="en-US" sz="1300" b="1" u="sng" kern="1200" dirty="0">
                          <a:solidFill>
                            <a:schemeClr val="dk1"/>
                          </a:solidFill>
                          <a:effectLst/>
                          <a:latin typeface="+mn-lt"/>
                          <a:ea typeface="+mn-ea"/>
                          <a:cs typeface="+mn-cs"/>
                        </a:rPr>
                        <a:t> </a:t>
                      </a:r>
                      <a:r>
                        <a:rPr lang="en-US" sz="1300" b="1" u="sng" kern="1200" dirty="0" err="1">
                          <a:solidFill>
                            <a:schemeClr val="dk1"/>
                          </a:solidFill>
                          <a:effectLst/>
                          <a:latin typeface="+mn-lt"/>
                          <a:ea typeface="+mn-ea"/>
                          <a:cs typeface="+mn-cs"/>
                        </a:rPr>
                        <a:t>Pensioenfonds</a:t>
                      </a:r>
                      <a:r>
                        <a:rPr lang="en-US" sz="1300" b="1" u="sng" kern="1200" dirty="0">
                          <a:solidFill>
                            <a:schemeClr val="dk1"/>
                          </a:solidFill>
                          <a:effectLst/>
                          <a:latin typeface="+mn-lt"/>
                          <a:ea typeface="+mn-ea"/>
                          <a:cs typeface="+mn-cs"/>
                        </a:rPr>
                        <a:t> ABP</a:t>
                      </a:r>
                      <a:endParaRPr lang="it-IT" sz="1300" b="1" kern="1200" dirty="0">
                        <a:solidFill>
                          <a:schemeClr val="dk1"/>
                        </a:solidFill>
                        <a:effectLst/>
                        <a:latin typeface="+mn-lt"/>
                        <a:ea typeface="+mn-ea"/>
                        <a:cs typeface="+mn-cs"/>
                      </a:endParaRPr>
                    </a:p>
                    <a:p>
                      <a:pPr algn="ctr"/>
                      <a:endParaRPr lang="en-GB" sz="1300" b="1" dirty="0"/>
                    </a:p>
                  </a:txBody>
                  <a:tcPr anchor="ctr"/>
                </a:tc>
                <a:tc>
                  <a:txBody>
                    <a:bodyPr/>
                    <a:lstStyle/>
                    <a:p>
                      <a:pPr marL="285750" indent="-285750" algn="l" defTabSz="914400" rtl="0" eaLnBrk="1" latinLnBrk="0" hangingPunct="1">
                        <a:buFont typeface="Wingdings" panose="05000000000000000000" pitchFamily="2" charset="2"/>
                        <a:buChar char="§"/>
                      </a:pPr>
                      <a:r>
                        <a:rPr lang="en-US" sz="1300" kern="1200" dirty="0">
                          <a:solidFill>
                            <a:schemeClr val="dk1"/>
                          </a:solidFill>
                          <a:effectLst/>
                          <a:latin typeface="+mn-lt"/>
                          <a:ea typeface="+mn-ea"/>
                          <a:cs typeface="+mn-cs"/>
                        </a:rPr>
                        <a:t>Variable elements should be based on clear performance targets aligned with long-term shareholders’ interests and relevant to the company.</a:t>
                      </a:r>
                    </a:p>
                    <a:p>
                      <a:pPr marL="285750" indent="-285750" algn="l" defTabSz="914400" rtl="0" eaLnBrk="1" latinLnBrk="0" hangingPunct="1">
                        <a:buFont typeface="Wingdings" panose="05000000000000000000" pitchFamily="2" charset="2"/>
                        <a:buChar char="§"/>
                      </a:pPr>
                      <a:r>
                        <a:rPr lang="en-US" sz="1300" kern="1200" dirty="0">
                          <a:solidFill>
                            <a:schemeClr val="dk1"/>
                          </a:solidFill>
                          <a:effectLst/>
                          <a:latin typeface="+mn-lt"/>
                          <a:ea typeface="+mn-ea"/>
                          <a:cs typeface="+mn-cs"/>
                        </a:rPr>
                        <a:t>Consideration should be given to financial as well as other factors that have an impact on </a:t>
                      </a:r>
                      <a:r>
                        <a:rPr lang="en-US" sz="1300" kern="1200" dirty="0" err="1">
                          <a:solidFill>
                            <a:schemeClr val="dk1"/>
                          </a:solidFill>
                          <a:effectLst/>
                          <a:latin typeface="+mn-lt"/>
                          <a:ea typeface="+mn-ea"/>
                          <a:cs typeface="+mn-cs"/>
                        </a:rPr>
                        <a:t>longterm</a:t>
                      </a:r>
                      <a:r>
                        <a:rPr lang="en-US" sz="1300" kern="1200" dirty="0">
                          <a:solidFill>
                            <a:schemeClr val="dk1"/>
                          </a:solidFill>
                          <a:effectLst/>
                          <a:latin typeface="+mn-lt"/>
                          <a:ea typeface="+mn-ea"/>
                          <a:cs typeface="+mn-cs"/>
                        </a:rPr>
                        <a:t> company value, such as measures related to human capital, customers and HSE (Health, Safety and Environment).</a:t>
                      </a:r>
                    </a:p>
                    <a:p>
                      <a:pPr marL="285750" indent="-285750" algn="l" defTabSz="914400" rtl="0" eaLnBrk="1" latinLnBrk="0" hangingPunct="1">
                        <a:buFont typeface="Wingdings" panose="05000000000000000000" pitchFamily="2" charset="2"/>
                        <a:buChar char="§"/>
                      </a:pPr>
                      <a:r>
                        <a:rPr lang="en-US" sz="1300" kern="1200" dirty="0">
                          <a:solidFill>
                            <a:schemeClr val="dk1"/>
                          </a:solidFill>
                          <a:effectLst/>
                          <a:latin typeface="+mn-lt"/>
                          <a:ea typeface="+mn-ea"/>
                          <a:cs typeface="+mn-cs"/>
                        </a:rPr>
                        <a:t>ABP does not support targets linked to rankings in sustainability indexes because of the limited visibility of the underlying performance assessment.</a:t>
                      </a:r>
                    </a:p>
                    <a:p>
                      <a:pPr marL="285750" indent="-285750" algn="l" defTabSz="914400" rtl="0" eaLnBrk="1" latinLnBrk="0" hangingPunct="1">
                        <a:buFont typeface="Wingdings" panose="05000000000000000000" pitchFamily="2" charset="2"/>
                        <a:buChar char="§"/>
                      </a:pPr>
                      <a:r>
                        <a:rPr lang="en-US" sz="1300" kern="1200" dirty="0">
                          <a:solidFill>
                            <a:schemeClr val="dk1"/>
                          </a:solidFill>
                          <a:effectLst/>
                          <a:latin typeface="+mn-lt"/>
                          <a:ea typeface="+mn-ea"/>
                          <a:cs typeface="+mn-cs"/>
                        </a:rPr>
                        <a:t>We expect boards to take into account societal considerations when setting individual executive pay levels and consider the alignment with the general remuneration policy of the company’s employees.” </a:t>
                      </a:r>
                    </a:p>
                  </a:txBody>
                  <a:tcPr anchor="ctr"/>
                </a:tc>
                <a:tc>
                  <a:txBody>
                    <a:bodyPr/>
                    <a:lstStyle/>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b="1" kern="1200" dirty="0">
                          <a:solidFill>
                            <a:schemeClr val="dk1"/>
                          </a:solidFill>
                          <a:latin typeface="+mn-lt"/>
                          <a:ea typeface="+mn-ea"/>
                          <a:cs typeface="+mn-cs"/>
                        </a:rPr>
                        <a:t>Consideration should be given to financial as well as other factors (ex. Health, Safety and Environment).</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b="1" kern="1200" dirty="0">
                          <a:solidFill>
                            <a:schemeClr val="dk1"/>
                          </a:solidFill>
                          <a:latin typeface="+mn-lt"/>
                          <a:ea typeface="+mn-ea"/>
                          <a:cs typeface="+mn-cs"/>
                        </a:rPr>
                        <a:t>ABP does not support targets linked to rankings in sustainability indexes </a:t>
                      </a:r>
                    </a:p>
                    <a:p>
                      <a:pPr marL="0" indent="0" algn="l" defTabSz="914400" rtl="0" eaLnBrk="1" latinLnBrk="0" hangingPunct="1">
                        <a:spcBef>
                          <a:spcPts val="300"/>
                        </a:spcBef>
                        <a:buClr>
                          <a:schemeClr val="accent1"/>
                        </a:buClr>
                        <a:buSzPct val="125000"/>
                        <a:buFont typeface="Wingdings" panose="05000000000000000000" pitchFamily="2" charset="2"/>
                        <a:buNone/>
                      </a:pPr>
                      <a:endParaRPr lang="en-US" sz="1300" kern="1200" dirty="0">
                        <a:solidFill>
                          <a:schemeClr val="dk1"/>
                        </a:solidFill>
                        <a:latin typeface="+mn-lt"/>
                        <a:ea typeface="+mn-ea"/>
                        <a:cs typeface="+mn-cs"/>
                      </a:endParaRPr>
                    </a:p>
                  </a:txBody>
                  <a:tcPr anchor="ctr"/>
                </a:tc>
                <a:extLst>
                  <a:ext uri="{0D108BD9-81ED-4DB2-BD59-A6C34878D82A}">
                    <a16:rowId xmlns:a16="http://schemas.microsoft.com/office/drawing/2014/main" val="2475008210"/>
                  </a:ext>
                </a:extLst>
              </a:tr>
            </a:tbl>
          </a:graphicData>
        </a:graphic>
      </p:graphicFrame>
    </p:spTree>
    <p:extLst>
      <p:ext uri="{BB962C8B-B14F-4D97-AF65-F5344CB8AC3E}">
        <p14:creationId xmlns:p14="http://schemas.microsoft.com/office/powerpoint/2010/main" val="1647137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9636-0E73-4702-AA4E-55781A12295A}"/>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3" name="Text Placeholder 2">
            <a:extLst>
              <a:ext uri="{FF2B5EF4-FFF2-40B4-BE49-F238E27FC236}">
                <a16:creationId xmlns:a16="http://schemas.microsoft.com/office/drawing/2014/main" id="{0D04A2E7-495A-4669-BF44-4490CEE1EC2A}"/>
              </a:ext>
            </a:extLst>
          </p:cNvPr>
          <p:cNvSpPr>
            <a:spLocks noGrp="1"/>
          </p:cNvSpPr>
          <p:nvPr>
            <p:ph type="body" sz="quarter" idx="13"/>
          </p:nvPr>
        </p:nvSpPr>
        <p:spPr/>
        <p:txBody>
          <a:bodyPr/>
          <a:lstStyle/>
          <a:p>
            <a:r>
              <a:rPr lang="en-GB" dirty="0" err="1"/>
              <a:t>Investori</a:t>
            </a:r>
            <a:r>
              <a:rPr lang="en-GB" dirty="0"/>
              <a:t> </a:t>
            </a:r>
            <a:r>
              <a:rPr lang="en-GB" dirty="0" err="1"/>
              <a:t>istituzionali</a:t>
            </a:r>
            <a:r>
              <a:rPr lang="en-GB" dirty="0"/>
              <a:t>/ </a:t>
            </a:r>
            <a:r>
              <a:rPr lang="en-GB" dirty="0" err="1"/>
              <a:t>fondi</a:t>
            </a:r>
            <a:r>
              <a:rPr lang="en-GB" dirty="0"/>
              <a:t> </a:t>
            </a:r>
            <a:r>
              <a:rPr lang="en-GB" dirty="0" err="1"/>
              <a:t>pensione</a:t>
            </a:r>
            <a:endParaRPr lang="en-GB" dirty="0"/>
          </a:p>
        </p:txBody>
      </p:sp>
      <p:sp>
        <p:nvSpPr>
          <p:cNvPr id="5" name="Slide Number Placeholder 4">
            <a:extLst>
              <a:ext uri="{FF2B5EF4-FFF2-40B4-BE49-F238E27FC236}">
                <a16:creationId xmlns:a16="http://schemas.microsoft.com/office/drawing/2014/main" id="{874B4EE9-8515-4120-8D87-61A5DEFDC609}"/>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8</a:t>
            </a:fld>
            <a:endParaRPr lang="en-US" dirty="0"/>
          </a:p>
        </p:txBody>
      </p:sp>
      <p:sp>
        <p:nvSpPr>
          <p:cNvPr id="6" name="Footer Placeholder 5">
            <a:extLst>
              <a:ext uri="{FF2B5EF4-FFF2-40B4-BE49-F238E27FC236}">
                <a16:creationId xmlns:a16="http://schemas.microsoft.com/office/drawing/2014/main" id="{36366F87-16FA-46B3-B894-FE4E02BD0438}"/>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graphicFrame>
        <p:nvGraphicFramePr>
          <p:cNvPr id="59" name="Table 58">
            <a:extLst>
              <a:ext uri="{FF2B5EF4-FFF2-40B4-BE49-F238E27FC236}">
                <a16:creationId xmlns:a16="http://schemas.microsoft.com/office/drawing/2014/main" id="{7FC37E2E-2608-46A4-A903-FBCA3C7E126F}"/>
              </a:ext>
            </a:extLst>
          </p:cNvPr>
          <p:cNvGraphicFramePr>
            <a:graphicFrameLocks noGrp="1"/>
          </p:cNvGraphicFramePr>
          <p:nvPr>
            <p:extLst>
              <p:ext uri="{D42A27DB-BD31-4B8C-83A1-F6EECF244321}">
                <p14:modId xmlns:p14="http://schemas.microsoft.com/office/powerpoint/2010/main" val="2771871420"/>
              </p:ext>
            </p:extLst>
          </p:nvPr>
        </p:nvGraphicFramePr>
        <p:xfrm>
          <a:off x="457199" y="1414918"/>
          <a:ext cx="8229601" cy="3830610"/>
        </p:xfrm>
        <a:graphic>
          <a:graphicData uri="http://schemas.openxmlformats.org/drawingml/2006/table">
            <a:tbl>
              <a:tblPr firstRow="1" bandRow="1">
                <a:tableStyleId>{5C22544A-7EE6-4342-B048-85BDC9FD1C3A}</a:tableStyleId>
              </a:tblPr>
              <a:tblGrid>
                <a:gridCol w="1392702">
                  <a:extLst>
                    <a:ext uri="{9D8B030D-6E8A-4147-A177-3AD203B41FA5}">
                      <a16:colId xmlns:a16="http://schemas.microsoft.com/office/drawing/2014/main" val="2716424420"/>
                    </a:ext>
                  </a:extLst>
                </a:gridCol>
                <a:gridCol w="1687956">
                  <a:extLst>
                    <a:ext uri="{9D8B030D-6E8A-4147-A177-3AD203B41FA5}">
                      <a16:colId xmlns:a16="http://schemas.microsoft.com/office/drawing/2014/main" val="3384247684"/>
                    </a:ext>
                  </a:extLst>
                </a:gridCol>
                <a:gridCol w="5148943">
                  <a:extLst>
                    <a:ext uri="{9D8B030D-6E8A-4147-A177-3AD203B41FA5}">
                      <a16:colId xmlns:a16="http://schemas.microsoft.com/office/drawing/2014/main" val="3375713833"/>
                    </a:ext>
                  </a:extLst>
                </a:gridCol>
              </a:tblGrid>
              <a:tr h="420821">
                <a:tc>
                  <a:txBody>
                    <a:bodyPr/>
                    <a:lstStyle/>
                    <a:p>
                      <a:pPr algn="ctr"/>
                      <a:r>
                        <a:rPr lang="en-GB" sz="1400" dirty="0"/>
                        <a:t>Entity</a:t>
                      </a:r>
                    </a:p>
                  </a:txBody>
                  <a:tcPr anchor="ctr"/>
                </a:tc>
                <a:tc>
                  <a:txBody>
                    <a:bodyPr/>
                    <a:lstStyle/>
                    <a:p>
                      <a:pPr algn="ctr"/>
                      <a:r>
                        <a:rPr lang="en-GB" sz="1400" dirty="0"/>
                        <a:t>Voting Issue</a:t>
                      </a:r>
                    </a:p>
                  </a:txBody>
                  <a:tcPr anchor="ctr"/>
                </a:tc>
                <a:tc>
                  <a:txBody>
                    <a:bodyPr/>
                    <a:lstStyle/>
                    <a:p>
                      <a:pPr algn="ctr"/>
                      <a:r>
                        <a:rPr lang="en-GB" sz="1400" dirty="0"/>
                        <a:t>Voting guidelines</a:t>
                      </a:r>
                    </a:p>
                  </a:txBody>
                  <a:tcPr anchor="ctr"/>
                </a:tc>
                <a:extLst>
                  <a:ext uri="{0D108BD9-81ED-4DB2-BD59-A6C34878D82A}">
                    <a16:rowId xmlns:a16="http://schemas.microsoft.com/office/drawing/2014/main" val="3838062612"/>
                  </a:ext>
                </a:extLst>
              </a:tr>
              <a:tr h="1290516">
                <a:tc rowSpan="4">
                  <a:txBody>
                    <a:bodyPr/>
                    <a:lstStyle/>
                    <a:p>
                      <a:pPr algn="ctr"/>
                      <a:r>
                        <a:rPr lang="en-GB" sz="1400" b="1" dirty="0"/>
                        <a:t>BNP Paribas</a:t>
                      </a:r>
                    </a:p>
                  </a:txBody>
                  <a:tcPr anchor="ctr"/>
                </a:tc>
                <a:tc>
                  <a:txBody>
                    <a:bodyPr/>
                    <a:lstStyle/>
                    <a:p>
                      <a:pPr algn="ctr"/>
                      <a:r>
                        <a:rPr lang="en-GB" sz="1400" b="0" dirty="0"/>
                        <a:t>Financial Statements/ Director and Auditor Reports</a:t>
                      </a:r>
                    </a:p>
                  </a:txBody>
                  <a:tcPr anchor="ctr"/>
                </a:tc>
                <a:tc>
                  <a:txBody>
                    <a:bodyPr/>
                    <a:lstStyle/>
                    <a:p>
                      <a:pPr marL="0" indent="0">
                        <a:buFont typeface="Wingdings" panose="05000000000000000000" pitchFamily="2" charset="2"/>
                        <a:buNone/>
                      </a:pPr>
                      <a:r>
                        <a:rPr lang="it-IT" sz="1400" b="1" kern="1200" dirty="0">
                          <a:solidFill>
                            <a:schemeClr val="dk1"/>
                          </a:solidFill>
                          <a:effectLst/>
                          <a:latin typeface="+mn-lt"/>
                          <a:ea typeface="+mn-ea"/>
                          <a:cs typeface="+mn-cs"/>
                        </a:rPr>
                        <a:t>ABSTAIN </a:t>
                      </a:r>
                      <a:r>
                        <a:rPr lang="it-IT" sz="1400" b="0" kern="1200" dirty="0" err="1">
                          <a:solidFill>
                            <a:schemeClr val="dk1"/>
                          </a:solidFill>
                          <a:effectLst/>
                          <a:latin typeface="+mn-lt"/>
                          <a:ea typeface="+mn-ea"/>
                          <a:cs typeface="+mn-cs"/>
                        </a:rPr>
                        <a:t>if</a:t>
                      </a:r>
                      <a:r>
                        <a:rPr lang="it-IT" sz="1400" b="0" kern="1200" dirty="0">
                          <a:solidFill>
                            <a:schemeClr val="dk1"/>
                          </a:solidFill>
                          <a:effectLst/>
                          <a:latin typeface="+mn-lt"/>
                          <a:ea typeface="+mn-ea"/>
                          <a:cs typeface="+mn-cs"/>
                        </a:rPr>
                        <a:t> the company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not</a:t>
                      </a:r>
                      <a:r>
                        <a:rPr lang="it-IT" sz="1400" b="0" kern="1200" dirty="0">
                          <a:solidFill>
                            <a:schemeClr val="dk1"/>
                          </a:solidFill>
                          <a:effectLst/>
                          <a:latin typeface="+mn-lt"/>
                          <a:ea typeface="+mn-ea"/>
                          <a:cs typeface="+mn-cs"/>
                        </a:rPr>
                        <a:t> report </a:t>
                      </a:r>
                      <a:r>
                        <a:rPr lang="it-IT" sz="1400" b="0" kern="1200" dirty="0" err="1">
                          <a:solidFill>
                            <a:schemeClr val="dk1"/>
                          </a:solidFill>
                          <a:effectLst/>
                          <a:latin typeface="+mn-lt"/>
                          <a:ea typeface="+mn-ea"/>
                          <a:cs typeface="+mn-cs"/>
                        </a:rPr>
                        <a:t>properly</a:t>
                      </a:r>
                      <a:r>
                        <a:rPr lang="it-IT" sz="1400" b="0" kern="1200" dirty="0">
                          <a:solidFill>
                            <a:schemeClr val="dk1"/>
                          </a:solidFill>
                          <a:effectLst/>
                          <a:latin typeface="+mn-lt"/>
                          <a:ea typeface="+mn-ea"/>
                          <a:cs typeface="+mn-cs"/>
                        </a:rPr>
                        <a:t> on </a:t>
                      </a:r>
                      <a:r>
                        <a:rPr lang="it-IT" sz="1400" b="0" kern="1200" dirty="0" err="1">
                          <a:solidFill>
                            <a:schemeClr val="dk1"/>
                          </a:solidFill>
                          <a:effectLst/>
                          <a:latin typeface="+mn-lt"/>
                          <a:ea typeface="+mn-ea"/>
                          <a:cs typeface="+mn-cs"/>
                        </a:rPr>
                        <a:t>their</a:t>
                      </a:r>
                      <a:r>
                        <a:rPr lang="it-IT" sz="1400" b="0" kern="1200" dirty="0">
                          <a:solidFill>
                            <a:schemeClr val="dk1"/>
                          </a:solidFill>
                          <a:effectLst/>
                          <a:latin typeface="+mn-lt"/>
                          <a:ea typeface="+mn-ea"/>
                          <a:cs typeface="+mn-cs"/>
                        </a:rPr>
                        <a:t> carbon footprint (scope 1,2 and 3, </a:t>
                      </a:r>
                      <a:r>
                        <a:rPr lang="it-IT" sz="1400" b="0" kern="1200" dirty="0" err="1">
                          <a:solidFill>
                            <a:schemeClr val="dk1"/>
                          </a:solidFill>
                          <a:effectLst/>
                          <a:latin typeface="+mn-lt"/>
                          <a:ea typeface="+mn-ea"/>
                          <a:cs typeface="+mn-cs"/>
                        </a:rPr>
                        <a:t>when</a:t>
                      </a:r>
                      <a:r>
                        <a:rPr lang="it-IT" sz="1400" b="0" kern="1200" dirty="0">
                          <a:solidFill>
                            <a:schemeClr val="dk1"/>
                          </a:solidFill>
                          <a:effectLst/>
                          <a:latin typeface="+mn-lt"/>
                          <a:ea typeface="+mn-ea"/>
                          <a:cs typeface="+mn-cs"/>
                        </a:rPr>
                        <a:t> appropriate) or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not</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communicate</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nor</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it</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want</a:t>
                      </a:r>
                      <a:r>
                        <a:rPr lang="it-IT" sz="1400" b="0" kern="1200" dirty="0">
                          <a:solidFill>
                            <a:schemeClr val="dk1"/>
                          </a:solidFill>
                          <a:effectLst/>
                          <a:latin typeface="+mn-lt"/>
                          <a:ea typeface="+mn-ea"/>
                          <a:cs typeface="+mn-cs"/>
                        </a:rPr>
                        <a:t> to </a:t>
                      </a:r>
                      <a:r>
                        <a:rPr lang="it-IT" sz="1400" b="0" kern="1200" dirty="0" err="1">
                          <a:solidFill>
                            <a:schemeClr val="dk1"/>
                          </a:solidFill>
                          <a:effectLst/>
                          <a:latin typeface="+mn-lt"/>
                          <a:ea typeface="+mn-ea"/>
                          <a:cs typeface="+mn-cs"/>
                        </a:rPr>
                        <a:t>constructively</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engage</a:t>
                      </a:r>
                      <a:r>
                        <a:rPr lang="it-IT" sz="1400" b="0" kern="1200" dirty="0">
                          <a:solidFill>
                            <a:schemeClr val="dk1"/>
                          </a:solidFill>
                          <a:effectLst/>
                          <a:latin typeface="+mn-lt"/>
                          <a:ea typeface="+mn-ea"/>
                          <a:cs typeface="+mn-cs"/>
                        </a:rPr>
                        <a:t> in relation to </a:t>
                      </a:r>
                      <a:r>
                        <a:rPr lang="it-IT" sz="1400" b="0" kern="1200" dirty="0" err="1">
                          <a:solidFill>
                            <a:schemeClr val="dk1"/>
                          </a:solidFill>
                          <a:effectLst/>
                          <a:latin typeface="+mn-lt"/>
                          <a:ea typeface="+mn-ea"/>
                          <a:cs typeface="+mn-cs"/>
                        </a:rPr>
                        <a:t>its</a:t>
                      </a:r>
                      <a:r>
                        <a:rPr lang="it-IT" sz="1400" b="0" kern="1200" dirty="0">
                          <a:solidFill>
                            <a:schemeClr val="dk1"/>
                          </a:solidFill>
                          <a:effectLst/>
                          <a:latin typeface="+mn-lt"/>
                          <a:ea typeface="+mn-ea"/>
                          <a:cs typeface="+mn-cs"/>
                        </a:rPr>
                        <a:t> business strategy to mitigate and </a:t>
                      </a:r>
                      <a:r>
                        <a:rPr lang="it-IT" sz="1400" b="0" kern="1200" dirty="0" err="1">
                          <a:solidFill>
                            <a:schemeClr val="dk1"/>
                          </a:solidFill>
                          <a:effectLst/>
                          <a:latin typeface="+mn-lt"/>
                          <a:ea typeface="+mn-ea"/>
                          <a:cs typeface="+mn-cs"/>
                        </a:rPr>
                        <a:t>adapt</a:t>
                      </a:r>
                      <a:r>
                        <a:rPr lang="it-IT" sz="1400" b="0" kern="1200" dirty="0">
                          <a:solidFill>
                            <a:schemeClr val="dk1"/>
                          </a:solidFill>
                          <a:effectLst/>
                          <a:latin typeface="+mn-lt"/>
                          <a:ea typeface="+mn-ea"/>
                          <a:cs typeface="+mn-cs"/>
                        </a:rPr>
                        <a:t> to </a:t>
                      </a:r>
                      <a:r>
                        <a:rPr lang="it-IT" sz="1400" b="0" kern="1200" dirty="0" err="1">
                          <a:solidFill>
                            <a:schemeClr val="dk1"/>
                          </a:solidFill>
                          <a:effectLst/>
                          <a:latin typeface="+mn-lt"/>
                          <a:ea typeface="+mn-ea"/>
                          <a:cs typeface="+mn-cs"/>
                        </a:rPr>
                        <a:t>climate</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change</a:t>
                      </a:r>
                      <a:endParaRPr lang="it-IT" sz="1400" b="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452588598"/>
                  </a:ext>
                </a:extLst>
              </a:tr>
              <a:tr h="580032">
                <a:tc vMerge="1">
                  <a:txBody>
                    <a:bodyPr/>
                    <a:lstStyle/>
                    <a:p>
                      <a:pPr algn="ctr"/>
                      <a:endParaRPr lang="en-GB" sz="1600" b="1" dirty="0"/>
                    </a:p>
                  </a:txBody>
                  <a:tcPr anchor="ctr"/>
                </a:tc>
                <a:tc>
                  <a:txBody>
                    <a:bodyPr/>
                    <a:lstStyle/>
                    <a:p>
                      <a:pPr algn="ctr"/>
                      <a:r>
                        <a:rPr lang="en-GB" sz="1400" b="0" dirty="0"/>
                        <a:t>Discharge of Board and Management</a:t>
                      </a:r>
                    </a:p>
                  </a:txBody>
                  <a:tcPr anchor="ctr"/>
                </a:tc>
                <a:tc rowSpan="2">
                  <a:txBody>
                    <a:bodyPr/>
                    <a:lstStyle/>
                    <a:p>
                      <a:pPr marL="0" indent="0" algn="l" defTabSz="914400" rtl="0" eaLnBrk="1" latinLnBrk="0" hangingPunct="1">
                        <a:spcBef>
                          <a:spcPts val="300"/>
                        </a:spcBef>
                        <a:buClr>
                          <a:schemeClr val="accent1"/>
                        </a:buClr>
                        <a:buSzPct val="125000"/>
                        <a:buFont typeface="Wingdings" panose="05000000000000000000" pitchFamily="2" charset="2"/>
                        <a:buNone/>
                      </a:pPr>
                      <a:r>
                        <a:rPr lang="en-US" sz="1400" b="1" kern="1200" dirty="0">
                          <a:solidFill>
                            <a:schemeClr val="dk1"/>
                          </a:solidFill>
                          <a:latin typeface="+mn-lt"/>
                          <a:ea typeface="+mn-ea"/>
                          <a:cs typeface="+mn-cs"/>
                        </a:rPr>
                        <a:t>ABSTAIN/AGAINST </a:t>
                      </a:r>
                      <a:r>
                        <a:rPr lang="it-IT" sz="1400" b="0" kern="1200" dirty="0" err="1">
                          <a:solidFill>
                            <a:schemeClr val="dk1"/>
                          </a:solidFill>
                          <a:effectLst/>
                          <a:latin typeface="+mn-lt"/>
                          <a:ea typeface="+mn-ea"/>
                          <a:cs typeface="+mn-cs"/>
                        </a:rPr>
                        <a:t>if</a:t>
                      </a:r>
                      <a:r>
                        <a:rPr lang="it-IT" sz="1400" b="0" kern="1200" dirty="0">
                          <a:solidFill>
                            <a:schemeClr val="dk1"/>
                          </a:solidFill>
                          <a:effectLst/>
                          <a:latin typeface="+mn-lt"/>
                          <a:ea typeface="+mn-ea"/>
                          <a:cs typeface="+mn-cs"/>
                        </a:rPr>
                        <a:t> the company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not</a:t>
                      </a:r>
                      <a:r>
                        <a:rPr lang="it-IT" sz="1400" b="0" kern="1200" dirty="0">
                          <a:solidFill>
                            <a:schemeClr val="dk1"/>
                          </a:solidFill>
                          <a:effectLst/>
                          <a:latin typeface="+mn-lt"/>
                          <a:ea typeface="+mn-ea"/>
                          <a:cs typeface="+mn-cs"/>
                        </a:rPr>
                        <a:t> report </a:t>
                      </a:r>
                      <a:r>
                        <a:rPr lang="it-IT" sz="1400" b="0" kern="1200" dirty="0" err="1">
                          <a:solidFill>
                            <a:schemeClr val="dk1"/>
                          </a:solidFill>
                          <a:effectLst/>
                          <a:latin typeface="+mn-lt"/>
                          <a:ea typeface="+mn-ea"/>
                          <a:cs typeface="+mn-cs"/>
                        </a:rPr>
                        <a:t>properly</a:t>
                      </a:r>
                      <a:r>
                        <a:rPr lang="it-IT" sz="1400" b="0" kern="1200" dirty="0">
                          <a:solidFill>
                            <a:schemeClr val="dk1"/>
                          </a:solidFill>
                          <a:effectLst/>
                          <a:latin typeface="+mn-lt"/>
                          <a:ea typeface="+mn-ea"/>
                          <a:cs typeface="+mn-cs"/>
                        </a:rPr>
                        <a:t> on </a:t>
                      </a:r>
                      <a:r>
                        <a:rPr lang="it-IT" sz="1400" b="0" kern="1200" dirty="0" err="1">
                          <a:solidFill>
                            <a:schemeClr val="dk1"/>
                          </a:solidFill>
                          <a:effectLst/>
                          <a:latin typeface="+mn-lt"/>
                          <a:ea typeface="+mn-ea"/>
                          <a:cs typeface="+mn-cs"/>
                        </a:rPr>
                        <a:t>their</a:t>
                      </a:r>
                      <a:r>
                        <a:rPr lang="it-IT" sz="1400" b="0" kern="1200" dirty="0">
                          <a:solidFill>
                            <a:schemeClr val="dk1"/>
                          </a:solidFill>
                          <a:effectLst/>
                          <a:latin typeface="+mn-lt"/>
                          <a:ea typeface="+mn-ea"/>
                          <a:cs typeface="+mn-cs"/>
                        </a:rPr>
                        <a:t> carbon footprint (scope 1,2 and 3, </a:t>
                      </a:r>
                      <a:r>
                        <a:rPr lang="it-IT" sz="1400" b="0" kern="1200" dirty="0" err="1">
                          <a:solidFill>
                            <a:schemeClr val="dk1"/>
                          </a:solidFill>
                          <a:effectLst/>
                          <a:latin typeface="+mn-lt"/>
                          <a:ea typeface="+mn-ea"/>
                          <a:cs typeface="+mn-cs"/>
                        </a:rPr>
                        <a:t>when</a:t>
                      </a:r>
                      <a:r>
                        <a:rPr lang="it-IT" sz="1400" b="0" kern="1200" dirty="0">
                          <a:solidFill>
                            <a:schemeClr val="dk1"/>
                          </a:solidFill>
                          <a:effectLst/>
                          <a:latin typeface="+mn-lt"/>
                          <a:ea typeface="+mn-ea"/>
                          <a:cs typeface="+mn-cs"/>
                        </a:rPr>
                        <a:t> appropriate) or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not</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communicate</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nor</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does</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it</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want</a:t>
                      </a:r>
                      <a:r>
                        <a:rPr lang="it-IT" sz="1400" b="0" kern="1200" dirty="0">
                          <a:solidFill>
                            <a:schemeClr val="dk1"/>
                          </a:solidFill>
                          <a:effectLst/>
                          <a:latin typeface="+mn-lt"/>
                          <a:ea typeface="+mn-ea"/>
                          <a:cs typeface="+mn-cs"/>
                        </a:rPr>
                        <a:t> to </a:t>
                      </a:r>
                      <a:r>
                        <a:rPr lang="it-IT" sz="1400" b="0" kern="1200" dirty="0" err="1">
                          <a:solidFill>
                            <a:schemeClr val="dk1"/>
                          </a:solidFill>
                          <a:effectLst/>
                          <a:latin typeface="+mn-lt"/>
                          <a:ea typeface="+mn-ea"/>
                          <a:cs typeface="+mn-cs"/>
                        </a:rPr>
                        <a:t>constructively</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engage</a:t>
                      </a:r>
                      <a:r>
                        <a:rPr lang="it-IT" sz="1400" b="0" kern="1200" dirty="0">
                          <a:solidFill>
                            <a:schemeClr val="dk1"/>
                          </a:solidFill>
                          <a:effectLst/>
                          <a:latin typeface="+mn-lt"/>
                          <a:ea typeface="+mn-ea"/>
                          <a:cs typeface="+mn-cs"/>
                        </a:rPr>
                        <a:t> in relation to </a:t>
                      </a:r>
                      <a:r>
                        <a:rPr lang="it-IT" sz="1400" b="0" kern="1200" dirty="0" err="1">
                          <a:solidFill>
                            <a:schemeClr val="dk1"/>
                          </a:solidFill>
                          <a:effectLst/>
                          <a:latin typeface="+mn-lt"/>
                          <a:ea typeface="+mn-ea"/>
                          <a:cs typeface="+mn-cs"/>
                        </a:rPr>
                        <a:t>its</a:t>
                      </a:r>
                      <a:r>
                        <a:rPr lang="it-IT" sz="1400" b="0" kern="1200" dirty="0">
                          <a:solidFill>
                            <a:schemeClr val="dk1"/>
                          </a:solidFill>
                          <a:effectLst/>
                          <a:latin typeface="+mn-lt"/>
                          <a:ea typeface="+mn-ea"/>
                          <a:cs typeface="+mn-cs"/>
                        </a:rPr>
                        <a:t> business strategy to mitigate and </a:t>
                      </a:r>
                      <a:r>
                        <a:rPr lang="it-IT" sz="1400" b="0" kern="1200" dirty="0" err="1">
                          <a:solidFill>
                            <a:schemeClr val="dk1"/>
                          </a:solidFill>
                          <a:effectLst/>
                          <a:latin typeface="+mn-lt"/>
                          <a:ea typeface="+mn-ea"/>
                          <a:cs typeface="+mn-cs"/>
                        </a:rPr>
                        <a:t>adapt</a:t>
                      </a:r>
                      <a:r>
                        <a:rPr lang="it-IT" sz="1400" b="0" kern="1200" dirty="0">
                          <a:solidFill>
                            <a:schemeClr val="dk1"/>
                          </a:solidFill>
                          <a:effectLst/>
                          <a:latin typeface="+mn-lt"/>
                          <a:ea typeface="+mn-ea"/>
                          <a:cs typeface="+mn-cs"/>
                        </a:rPr>
                        <a:t> to </a:t>
                      </a:r>
                      <a:r>
                        <a:rPr lang="it-IT" sz="1400" b="0" kern="1200" dirty="0" err="1">
                          <a:solidFill>
                            <a:schemeClr val="dk1"/>
                          </a:solidFill>
                          <a:effectLst/>
                          <a:latin typeface="+mn-lt"/>
                          <a:ea typeface="+mn-ea"/>
                          <a:cs typeface="+mn-cs"/>
                        </a:rPr>
                        <a:t>climate</a:t>
                      </a:r>
                      <a:r>
                        <a:rPr lang="it-IT" sz="1400" b="0" kern="1200" dirty="0">
                          <a:solidFill>
                            <a:schemeClr val="dk1"/>
                          </a:solidFill>
                          <a:effectLst/>
                          <a:latin typeface="+mn-lt"/>
                          <a:ea typeface="+mn-ea"/>
                          <a:cs typeface="+mn-cs"/>
                        </a:rPr>
                        <a:t> </a:t>
                      </a:r>
                      <a:r>
                        <a:rPr lang="it-IT" sz="1400" b="0" kern="1200" dirty="0" err="1">
                          <a:solidFill>
                            <a:schemeClr val="dk1"/>
                          </a:solidFill>
                          <a:effectLst/>
                          <a:latin typeface="+mn-lt"/>
                          <a:ea typeface="+mn-ea"/>
                          <a:cs typeface="+mn-cs"/>
                        </a:rPr>
                        <a:t>change</a:t>
                      </a:r>
                      <a:endParaRPr lang="en-US" sz="1400" b="0" kern="1200" dirty="0">
                        <a:solidFill>
                          <a:schemeClr val="dk1"/>
                        </a:solidFill>
                        <a:latin typeface="+mn-lt"/>
                        <a:ea typeface="+mn-ea"/>
                        <a:cs typeface="+mn-cs"/>
                      </a:endParaRPr>
                    </a:p>
                  </a:txBody>
                  <a:tcPr anchor="ctr"/>
                </a:tc>
                <a:extLst>
                  <a:ext uri="{0D108BD9-81ED-4DB2-BD59-A6C34878D82A}">
                    <a16:rowId xmlns:a16="http://schemas.microsoft.com/office/drawing/2014/main" val="2475008210"/>
                  </a:ext>
                </a:extLst>
              </a:tr>
              <a:tr h="656865">
                <a:tc vMerge="1">
                  <a:txBody>
                    <a:bodyPr/>
                    <a:lstStyle/>
                    <a:p>
                      <a:pPr algn="ctr"/>
                      <a:endParaRPr lang="en-GB" sz="1600" b="1" dirty="0"/>
                    </a:p>
                  </a:txBody>
                  <a:tcPr anchor="ctr"/>
                </a:tc>
                <a:tc>
                  <a:txBody>
                    <a:bodyPr/>
                    <a:lstStyle/>
                    <a:p>
                      <a:pPr algn="ctr"/>
                      <a:r>
                        <a:rPr lang="en-GB" sz="1400" b="0" dirty="0"/>
                        <a:t>Board elections</a:t>
                      </a:r>
                    </a:p>
                  </a:txBody>
                  <a:tcPr anchor="ctr"/>
                </a:tc>
                <a:tc vMerge="1">
                  <a:txBody>
                    <a:bodyPr/>
                    <a:lstStyle/>
                    <a:p>
                      <a:pPr marL="0" indent="0" algn="l" defTabSz="914400" rtl="0" eaLnBrk="1" latinLnBrk="0" hangingPunct="1">
                        <a:spcBef>
                          <a:spcPts val="300"/>
                        </a:spcBef>
                        <a:buClr>
                          <a:schemeClr val="accent1"/>
                        </a:buClr>
                        <a:buSzPct val="125000"/>
                        <a:buFont typeface="Wingdings" panose="05000000000000000000" pitchFamily="2" charset="2"/>
                        <a:buNone/>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248963037"/>
                  </a:ext>
                </a:extLst>
              </a:tr>
              <a:tr h="730888">
                <a:tc vMerge="1">
                  <a:txBody>
                    <a:bodyPr/>
                    <a:lstStyle/>
                    <a:p>
                      <a:pPr algn="ctr"/>
                      <a:endParaRPr lang="en-GB" sz="1600" b="1" dirty="0"/>
                    </a:p>
                  </a:txBody>
                  <a:tcPr anchor="ctr"/>
                </a:tc>
                <a:tc>
                  <a:txBody>
                    <a:bodyPr/>
                    <a:lstStyle/>
                    <a:p>
                      <a:pPr algn="ctr"/>
                      <a:r>
                        <a:rPr lang="en-GB" sz="1400" b="0" dirty="0"/>
                        <a:t>Remuneration Policy</a:t>
                      </a:r>
                    </a:p>
                  </a:txBody>
                  <a:tcPr anchor="ctr"/>
                </a:tc>
                <a:tc>
                  <a:txBody>
                    <a:bodyPr/>
                    <a:lstStyle/>
                    <a:p>
                      <a:pPr marL="0" indent="0" algn="l" defTabSz="914400" rtl="0" eaLnBrk="1" latinLnBrk="0" hangingPunct="1">
                        <a:spcBef>
                          <a:spcPts val="300"/>
                        </a:spcBef>
                        <a:buClr>
                          <a:schemeClr val="accent1"/>
                        </a:buClr>
                        <a:buSzPct val="125000"/>
                        <a:buFont typeface="Wingdings" panose="05000000000000000000" pitchFamily="2" charset="2"/>
                        <a:buNone/>
                      </a:pPr>
                      <a:r>
                        <a:rPr lang="en-US" sz="1400" kern="1200" dirty="0">
                          <a:solidFill>
                            <a:schemeClr val="dk1"/>
                          </a:solidFill>
                          <a:latin typeface="+mn-lt"/>
                          <a:ea typeface="+mn-ea"/>
                          <a:cs typeface="+mn-cs"/>
                        </a:rPr>
                        <a:t>No specific reference to ESG metrics</a:t>
                      </a:r>
                    </a:p>
                  </a:txBody>
                  <a:tcPr anchor="ctr"/>
                </a:tc>
                <a:extLst>
                  <a:ext uri="{0D108BD9-81ED-4DB2-BD59-A6C34878D82A}">
                    <a16:rowId xmlns:a16="http://schemas.microsoft.com/office/drawing/2014/main" val="575112530"/>
                  </a:ext>
                </a:extLst>
              </a:tr>
            </a:tbl>
          </a:graphicData>
        </a:graphic>
      </p:graphicFrame>
    </p:spTree>
    <p:extLst>
      <p:ext uri="{BB962C8B-B14F-4D97-AF65-F5344CB8AC3E}">
        <p14:creationId xmlns:p14="http://schemas.microsoft.com/office/powerpoint/2010/main" val="29549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9636-0E73-4702-AA4E-55781A12295A}"/>
              </a:ext>
            </a:extLst>
          </p:cNvPr>
          <p:cNvSpPr>
            <a:spLocks noGrp="1"/>
          </p:cNvSpPr>
          <p:nvPr>
            <p:ph type="title"/>
          </p:nvPr>
        </p:nvSpPr>
        <p:spPr/>
        <p:txBody>
          <a:bodyPr/>
          <a:lstStyle/>
          <a:p>
            <a:r>
              <a:rPr lang="en-GB" dirty="0"/>
              <a:t>I driver del </a:t>
            </a:r>
            <a:r>
              <a:rPr lang="en-GB" dirty="0" err="1"/>
              <a:t>cambiamento</a:t>
            </a:r>
            <a:endParaRPr lang="en-GB" dirty="0"/>
          </a:p>
        </p:txBody>
      </p:sp>
      <p:sp>
        <p:nvSpPr>
          <p:cNvPr id="3" name="Text Placeholder 2">
            <a:extLst>
              <a:ext uri="{FF2B5EF4-FFF2-40B4-BE49-F238E27FC236}">
                <a16:creationId xmlns:a16="http://schemas.microsoft.com/office/drawing/2014/main" id="{0D04A2E7-495A-4669-BF44-4490CEE1EC2A}"/>
              </a:ext>
            </a:extLst>
          </p:cNvPr>
          <p:cNvSpPr>
            <a:spLocks noGrp="1"/>
          </p:cNvSpPr>
          <p:nvPr>
            <p:ph type="body" sz="quarter" idx="13"/>
          </p:nvPr>
        </p:nvSpPr>
        <p:spPr/>
        <p:txBody>
          <a:bodyPr/>
          <a:lstStyle/>
          <a:p>
            <a:r>
              <a:rPr lang="en-GB" dirty="0"/>
              <a:t>Proxy Advisors</a:t>
            </a:r>
          </a:p>
        </p:txBody>
      </p:sp>
      <p:sp>
        <p:nvSpPr>
          <p:cNvPr id="5" name="Slide Number Placeholder 4">
            <a:extLst>
              <a:ext uri="{FF2B5EF4-FFF2-40B4-BE49-F238E27FC236}">
                <a16:creationId xmlns:a16="http://schemas.microsoft.com/office/drawing/2014/main" id="{874B4EE9-8515-4120-8D87-61A5DEFDC609}"/>
              </a:ext>
            </a:extLst>
          </p:cNvPr>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pPr/>
              <a:t>9</a:t>
            </a:fld>
            <a:endParaRPr lang="en-US" dirty="0"/>
          </a:p>
        </p:txBody>
      </p:sp>
      <p:sp>
        <p:nvSpPr>
          <p:cNvPr id="6" name="Footer Placeholder 5">
            <a:extLst>
              <a:ext uri="{FF2B5EF4-FFF2-40B4-BE49-F238E27FC236}">
                <a16:creationId xmlns:a16="http://schemas.microsoft.com/office/drawing/2014/main" id="{36366F87-16FA-46B3-B894-FE4E02BD0438}"/>
              </a:ext>
            </a:extLst>
          </p:cNvPr>
          <p:cNvSpPr>
            <a:spLocks noGrp="1"/>
          </p:cNvSpPr>
          <p:nvPr>
            <p:ph type="ftr" sz="quarter" idx="3"/>
          </p:nvPr>
        </p:nvSpPr>
        <p:spPr/>
        <p:txBody>
          <a:bodyPr/>
          <a:lstStyle/>
          <a:p>
            <a:r>
              <a:rPr lang="en-US"/>
              <a:t>© 2020 Willis Towers Watson. All rights reserved. Proprietary and Confidential. For Willis Towers Watson and Willis Towers Watson client use only.</a:t>
            </a:r>
            <a:endParaRPr lang="en-US" dirty="0"/>
          </a:p>
        </p:txBody>
      </p:sp>
      <p:graphicFrame>
        <p:nvGraphicFramePr>
          <p:cNvPr id="59" name="Table 58">
            <a:extLst>
              <a:ext uri="{FF2B5EF4-FFF2-40B4-BE49-F238E27FC236}">
                <a16:creationId xmlns:a16="http://schemas.microsoft.com/office/drawing/2014/main" id="{7FC37E2E-2608-46A4-A903-FBCA3C7E126F}"/>
              </a:ext>
            </a:extLst>
          </p:cNvPr>
          <p:cNvGraphicFramePr>
            <a:graphicFrameLocks noGrp="1"/>
          </p:cNvGraphicFramePr>
          <p:nvPr>
            <p:extLst>
              <p:ext uri="{D42A27DB-BD31-4B8C-83A1-F6EECF244321}">
                <p14:modId xmlns:p14="http://schemas.microsoft.com/office/powerpoint/2010/main" val="1728591906"/>
              </p:ext>
            </p:extLst>
          </p:nvPr>
        </p:nvGraphicFramePr>
        <p:xfrm>
          <a:off x="457200" y="1261241"/>
          <a:ext cx="8153400" cy="4680401"/>
        </p:xfrm>
        <a:graphic>
          <a:graphicData uri="http://schemas.openxmlformats.org/drawingml/2006/table">
            <a:tbl>
              <a:tblPr firstRow="1" bandRow="1">
                <a:tableStyleId>{5C22544A-7EE6-4342-B048-85BDC9FD1C3A}</a:tableStyleId>
              </a:tblPr>
              <a:tblGrid>
                <a:gridCol w="1446076">
                  <a:extLst>
                    <a:ext uri="{9D8B030D-6E8A-4147-A177-3AD203B41FA5}">
                      <a16:colId xmlns:a16="http://schemas.microsoft.com/office/drawing/2014/main" val="2716424420"/>
                    </a:ext>
                  </a:extLst>
                </a:gridCol>
                <a:gridCol w="4530181">
                  <a:extLst>
                    <a:ext uri="{9D8B030D-6E8A-4147-A177-3AD203B41FA5}">
                      <a16:colId xmlns:a16="http://schemas.microsoft.com/office/drawing/2014/main" val="3375713833"/>
                    </a:ext>
                  </a:extLst>
                </a:gridCol>
                <a:gridCol w="2177143">
                  <a:extLst>
                    <a:ext uri="{9D8B030D-6E8A-4147-A177-3AD203B41FA5}">
                      <a16:colId xmlns:a16="http://schemas.microsoft.com/office/drawing/2014/main" val="1843742514"/>
                    </a:ext>
                  </a:extLst>
                </a:gridCol>
              </a:tblGrid>
              <a:tr h="420821">
                <a:tc>
                  <a:txBody>
                    <a:bodyPr/>
                    <a:lstStyle/>
                    <a:p>
                      <a:pPr algn="ctr"/>
                      <a:r>
                        <a:rPr lang="en-GB" sz="1400" dirty="0"/>
                        <a:t>Entity</a:t>
                      </a:r>
                    </a:p>
                  </a:txBody>
                  <a:tcPr anchor="ctr"/>
                </a:tc>
                <a:tc>
                  <a:txBody>
                    <a:bodyPr/>
                    <a:lstStyle/>
                    <a:p>
                      <a:pPr algn="ctr"/>
                      <a:r>
                        <a:rPr lang="en-GB" sz="1400" dirty="0"/>
                        <a:t>ESG-related statements</a:t>
                      </a:r>
                    </a:p>
                  </a:txBody>
                  <a:tcPr anchor="ctr"/>
                </a:tc>
                <a:tc>
                  <a:txBody>
                    <a:bodyPr/>
                    <a:lstStyle/>
                    <a:p>
                      <a:pPr algn="ctr"/>
                      <a:r>
                        <a:rPr lang="en-GB" sz="1400" dirty="0"/>
                        <a:t>Key points</a:t>
                      </a:r>
                    </a:p>
                  </a:txBody>
                  <a:tcPr anchor="ctr"/>
                </a:tc>
                <a:extLst>
                  <a:ext uri="{0D108BD9-81ED-4DB2-BD59-A6C34878D82A}">
                    <a16:rowId xmlns:a16="http://schemas.microsoft.com/office/drawing/2014/main" val="3838062612"/>
                  </a:ext>
                </a:extLst>
              </a:tr>
              <a:tr h="1248407">
                <a:tc>
                  <a:txBody>
                    <a:bodyPr/>
                    <a:lstStyle/>
                    <a:p>
                      <a:pPr algn="ctr"/>
                      <a:r>
                        <a:rPr lang="en-GB" sz="1300" b="1" dirty="0"/>
                        <a:t>Institutional Shareholder Services </a:t>
                      </a:r>
                    </a:p>
                  </a:txBody>
                  <a:tcPr anchor="ctr"/>
                </a:tc>
                <a:tc>
                  <a:txBody>
                    <a:bodyPr/>
                    <a:lstStyle/>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GB" sz="1300" kern="1200" dirty="0">
                          <a:solidFill>
                            <a:schemeClr val="dk1"/>
                          </a:solidFill>
                          <a:latin typeface="+mn-lt"/>
                          <a:ea typeface="+mn-ea"/>
                          <a:cs typeface="+mn-cs"/>
                        </a:rPr>
                        <a:t>Remuneration committee should disclose how it has taken into account any relevant ESG matters when determining remuneration outcomes. Particular examples were workplace fatalities/injuries, significant environmental incidents, sanctions from regulatory bodies. </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GB" sz="1300" kern="1200" dirty="0">
                          <a:solidFill>
                            <a:schemeClr val="dk1"/>
                          </a:solidFill>
                          <a:latin typeface="+mn-lt"/>
                          <a:ea typeface="+mn-ea"/>
                          <a:cs typeface="+mn-cs"/>
                        </a:rPr>
                        <a:t>ISS have published a climate change scorecard.</a:t>
                      </a:r>
                    </a:p>
                  </a:txBody>
                  <a:tcPr anchor="ctr"/>
                </a:tc>
                <a:tc>
                  <a:txBody>
                    <a:bodyPr/>
                    <a:lstStyle/>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GB" sz="1300" b="1" kern="1200" dirty="0">
                          <a:solidFill>
                            <a:schemeClr val="dk1"/>
                          </a:solidFill>
                          <a:latin typeface="+mn-lt"/>
                          <a:ea typeface="+mn-ea"/>
                          <a:cs typeface="+mn-cs"/>
                        </a:rPr>
                        <a:t>Remuneration committee should disclose how it has taken into account any relevant ESG matters when determining remuneration outcomes. </a:t>
                      </a:r>
                      <a:endParaRPr lang="en-US" sz="1300" b="1" dirty="0"/>
                    </a:p>
                  </a:txBody>
                  <a:tcPr anchor="ctr"/>
                </a:tc>
                <a:extLst>
                  <a:ext uri="{0D108BD9-81ED-4DB2-BD59-A6C34878D82A}">
                    <a16:rowId xmlns:a16="http://schemas.microsoft.com/office/drawing/2014/main" val="1452588598"/>
                  </a:ext>
                </a:extLst>
              </a:tr>
              <a:tr h="1669146">
                <a:tc>
                  <a:txBody>
                    <a:bodyPr/>
                    <a:lstStyle/>
                    <a:p>
                      <a:pPr algn="ctr"/>
                      <a:r>
                        <a:rPr lang="en-GB" sz="1300" b="1" dirty="0"/>
                        <a:t>Glass Lewis</a:t>
                      </a:r>
                    </a:p>
                  </a:txBody>
                  <a:tcPr anchor="ctr"/>
                </a:tc>
                <a:tc>
                  <a:txBody>
                    <a:bodyPr/>
                    <a:lstStyle/>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Strong view on not introducing ESG as a way to increase certainty of pay-out.</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Inattention to material environmental and social issues an present legal, financial, regulatory and reputational risks that could serve to harm shareholder interest. </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Companies should ensure appropriate board-level oversight of mater risks to their operations, including environmental and social. </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r>
                        <a:rPr lang="en-US" sz="1300" kern="1200" dirty="0">
                          <a:solidFill>
                            <a:schemeClr val="dk1"/>
                          </a:solidFill>
                          <a:latin typeface="+mn-lt"/>
                          <a:ea typeface="+mn-ea"/>
                          <a:cs typeface="+mn-cs"/>
                        </a:rPr>
                        <a:t>GL will review a companies overall governance practices and identify which directors or board-level committees have been charged with oversight of environmental/social issues.</a:t>
                      </a:r>
                    </a:p>
                  </a:txBody>
                  <a:tcPr anchor="ctr"/>
                </a:tc>
                <a:tc>
                  <a:txBody>
                    <a:bodyPr/>
                    <a:lstStyle/>
                    <a:p>
                      <a:pPr marL="171450" marR="0" lvl="0" indent="-171450" algn="l" defTabSz="914400" rtl="0" eaLnBrk="1" fontAlgn="auto" latinLnBrk="0" hangingPunct="1">
                        <a:lnSpc>
                          <a:spcPct val="100000"/>
                        </a:lnSpc>
                        <a:spcBef>
                          <a:spcPts val="300"/>
                        </a:spcBef>
                        <a:spcAft>
                          <a:spcPts val="0"/>
                        </a:spcAft>
                        <a:buClr>
                          <a:schemeClr val="accent1"/>
                        </a:buClr>
                        <a:buSzPct val="125000"/>
                        <a:buFont typeface="Wingdings" panose="05000000000000000000" pitchFamily="2" charset="2"/>
                        <a:buChar char="§"/>
                        <a:tabLst/>
                        <a:defRPr/>
                      </a:pPr>
                      <a:r>
                        <a:rPr lang="en-US" sz="1300" b="1" kern="1200" dirty="0">
                          <a:solidFill>
                            <a:schemeClr val="dk1"/>
                          </a:solidFill>
                          <a:latin typeface="+mn-lt"/>
                          <a:ea typeface="+mn-ea"/>
                          <a:cs typeface="+mn-cs"/>
                        </a:rPr>
                        <a:t>Strong view on not introducing ESG as a way to increase certainty of pay-out</a:t>
                      </a:r>
                      <a:r>
                        <a:rPr lang="en-US" sz="1300" kern="1200" dirty="0">
                          <a:solidFill>
                            <a:schemeClr val="dk1"/>
                          </a:solidFill>
                          <a:latin typeface="+mn-lt"/>
                          <a:ea typeface="+mn-ea"/>
                          <a:cs typeface="+mn-cs"/>
                        </a:rPr>
                        <a:t>.</a:t>
                      </a:r>
                    </a:p>
                    <a:p>
                      <a:pPr marL="171450" indent="-171450" algn="l" defTabSz="914400" rtl="0" eaLnBrk="1" latinLnBrk="0" hangingPunct="1">
                        <a:spcBef>
                          <a:spcPts val="300"/>
                        </a:spcBef>
                        <a:buClr>
                          <a:schemeClr val="accent1"/>
                        </a:buClr>
                        <a:buSzPct val="125000"/>
                        <a:buFont typeface="Wingdings" panose="05000000000000000000" pitchFamily="2" charset="2"/>
                        <a:buChar char="§"/>
                      </a:pPr>
                      <a:endParaRPr lang="en-US" sz="1300" kern="1200" dirty="0">
                        <a:solidFill>
                          <a:schemeClr val="dk1"/>
                        </a:solidFill>
                        <a:latin typeface="+mn-lt"/>
                        <a:ea typeface="+mn-ea"/>
                        <a:cs typeface="+mn-cs"/>
                      </a:endParaRPr>
                    </a:p>
                  </a:txBody>
                  <a:tcPr anchor="ctr"/>
                </a:tc>
                <a:extLst>
                  <a:ext uri="{0D108BD9-81ED-4DB2-BD59-A6C34878D82A}">
                    <a16:rowId xmlns:a16="http://schemas.microsoft.com/office/drawing/2014/main" val="2475008210"/>
                  </a:ext>
                </a:extLst>
              </a:tr>
            </a:tbl>
          </a:graphicData>
        </a:graphic>
      </p:graphicFrame>
    </p:spTree>
    <p:extLst>
      <p:ext uri="{BB962C8B-B14F-4D97-AF65-F5344CB8AC3E}">
        <p14:creationId xmlns:p14="http://schemas.microsoft.com/office/powerpoint/2010/main" val="11928237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T_FOOTER" val="Watermark"/>
  <p:tag name="TAGPREFIX" val="WT_"/>
  <p:tag name="WT_TEMPLATENAME" val="WTW.pptx"/>
  <p:tag name="WT_CREATEDATE" val="08 February 2016"/>
  <p:tag name="WT_DPI" val=""/>
</p:tagLst>
</file>

<file path=ppt/tags/tag10.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11.xml><?xml version="1.0" encoding="utf-8"?>
<p:tagLst xmlns:a="http://schemas.openxmlformats.org/drawingml/2006/main" xmlns:r="http://schemas.openxmlformats.org/officeDocument/2006/relationships" xmlns:p="http://schemas.openxmlformats.org/presentationml/2006/main">
  <p:tag name="WT_DELETETEXT" val="YES"/>
</p:tagLst>
</file>

<file path=ppt/tags/tag12.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13.xml><?xml version="1.0" encoding="utf-8"?>
<p:tagLst xmlns:a="http://schemas.openxmlformats.org/drawingml/2006/main" xmlns:r="http://schemas.openxmlformats.org/officeDocument/2006/relationships" xmlns:p="http://schemas.openxmlformats.org/presentationml/2006/main">
  <p:tag name="WT_DELETETEXT" val="YES"/>
</p:tagLst>
</file>

<file path=ppt/tags/tag14.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15.xml><?xml version="1.0" encoding="utf-8"?>
<p:tagLst xmlns:a="http://schemas.openxmlformats.org/drawingml/2006/main" xmlns:r="http://schemas.openxmlformats.org/officeDocument/2006/relationships" xmlns:p="http://schemas.openxmlformats.org/presentationml/2006/main">
  <p:tag name="WT_DELETETEXT" val="YES"/>
</p:tagLst>
</file>

<file path=ppt/tags/tag2.xml><?xml version="1.0" encoding="utf-8"?>
<p:tagLst xmlns:a="http://schemas.openxmlformats.org/drawingml/2006/main" xmlns:r="http://schemas.openxmlformats.org/officeDocument/2006/relationships" xmlns:p="http://schemas.openxmlformats.org/presentationml/2006/main">
  <p:tag name="TW_FOOTER" val="Watermark"/>
  <p:tag name="WT_FOOTER" val="Watermark"/>
</p:tagLst>
</file>

<file path=ppt/tags/tag3.xml><?xml version="1.0" encoding="utf-8"?>
<p:tagLst xmlns:a="http://schemas.openxmlformats.org/drawingml/2006/main" xmlns:r="http://schemas.openxmlformats.org/officeDocument/2006/relationships" xmlns:p="http://schemas.openxmlformats.org/presentationml/2006/main">
  <p:tag name="WT_DIALOGNAME" val="Image Title Slide"/>
  <p:tag name="WT_SHORTNAME" val="BASIC"/>
  <p:tag name="WT_ASSOCIATEDSLIDES" val=""/>
  <p:tag name="WT_INNEWPRESENTATION" val="NO"/>
  <p:tag name="WT_ONINSERTSLIDEDLG" val="YES"/>
</p:tagLst>
</file>

<file path=ppt/tags/tag4.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5.xml><?xml version="1.0" encoding="utf-8"?>
<p:tagLst xmlns:a="http://schemas.openxmlformats.org/drawingml/2006/main" xmlns:r="http://schemas.openxmlformats.org/officeDocument/2006/relationships" xmlns:p="http://schemas.openxmlformats.org/presentationml/2006/main">
  <p:tag name="WT_DELETETEXT" val="YES"/>
</p:tagLst>
</file>

<file path=ppt/tags/tag6.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7.xml><?xml version="1.0" encoding="utf-8"?>
<p:tagLst xmlns:a="http://schemas.openxmlformats.org/drawingml/2006/main" xmlns:r="http://schemas.openxmlformats.org/officeDocument/2006/relationships" xmlns:p="http://schemas.openxmlformats.org/presentationml/2006/main">
  <p:tag name="WT_DELETETEXT" val="YES"/>
</p:tagLst>
</file>

<file path=ppt/tags/tag8.xml><?xml version="1.0" encoding="utf-8"?>
<p:tagLst xmlns:a="http://schemas.openxmlformats.org/drawingml/2006/main" xmlns:r="http://schemas.openxmlformats.org/officeDocument/2006/relationships" xmlns:p="http://schemas.openxmlformats.org/presentationml/2006/main">
  <p:tag name="WT_DIALOGNAME" val="One-Column Slide with Basic Bullets"/>
  <p:tag name="WT_SHORTNAME" val="BASIC"/>
  <p:tag name="WT_ASSOCIATEDSLIDES" val=""/>
  <p:tag name="WT_INNEWPRESENTATION" val="YES"/>
  <p:tag name="WT_ONINSERTSLIDEDLG" val="YES"/>
</p:tagLst>
</file>

<file path=ppt/tags/tag9.xml><?xml version="1.0" encoding="utf-8"?>
<p:tagLst xmlns:a="http://schemas.openxmlformats.org/drawingml/2006/main" xmlns:r="http://schemas.openxmlformats.org/officeDocument/2006/relationships" xmlns:p="http://schemas.openxmlformats.org/presentationml/2006/main">
  <p:tag name="WT_DELETETEXT" val="YES"/>
</p:tagLst>
</file>

<file path=ppt/theme/theme1.xml><?xml version="1.0" encoding="utf-8"?>
<a:theme xmlns:a="http://schemas.openxmlformats.org/drawingml/2006/main" name="1_WTW">
  <a:themeElements>
    <a:clrScheme name="WTW Theme">
      <a:dk1>
        <a:sysClr val="windowText" lastClr="000000"/>
      </a:dk1>
      <a:lt1>
        <a:sysClr val="window" lastClr="FFFFFF"/>
      </a:lt1>
      <a:dk2>
        <a:srgbClr val="63666A"/>
      </a:dk2>
      <a:lt2>
        <a:srgbClr val="EEECE1"/>
      </a:lt2>
      <a:accent1>
        <a:srgbClr val="702082"/>
      </a:accent1>
      <a:accent2>
        <a:srgbClr val="FFB81C"/>
      </a:accent2>
      <a:accent3>
        <a:srgbClr val="00A0D2"/>
      </a:accent3>
      <a:accent4>
        <a:srgbClr val="C110A0"/>
      </a:accent4>
      <a:accent5>
        <a:srgbClr val="00C389"/>
      </a:accent5>
      <a:accent6>
        <a:srgbClr val="63666A"/>
      </a:accent6>
      <a:hlink>
        <a:srgbClr val="00A0D2"/>
      </a:hlink>
      <a:folHlink>
        <a:srgbClr val="63666A"/>
      </a:folHlink>
    </a:clrScheme>
    <a:fontScheme name="Willis Towers Wat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WTW Light Gray">
      <a:srgbClr val="D8DBD8"/>
    </a:custClr>
    <a:custClr name="WTW Light Violet">
      <a:srgbClr val="D8D7DF"/>
    </a:custClr>
    <a:custClr name="WTW Pink">
      <a:srgbClr val="DDD0CF"/>
    </a:custClr>
    <a:custClr name="WTW Light Blue">
      <a:srgbClr val="C8D7DF"/>
    </a:custClr>
    <a:custClr name="WTW Light Green">
      <a:srgbClr val="D9E6DC"/>
    </a:custClr>
    <a:custClr name="WTW Light Sand">
      <a:srgbClr val="EFEEDE"/>
    </a:custClr>
  </a:custClrLst>
  <a:extLst>
    <a:ext uri="{05A4C25C-085E-4340-85A3-A5531E510DB2}">
      <thm15:themeFamily xmlns:thm15="http://schemas.microsoft.com/office/thememl/2012/main" name="Presentation419" id="{0B0FD344-06A5-4893-A9AF-1127782101D4}" vid="{12BB378F-8E67-46A2-90A1-7E731C1937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13143</TotalTime>
  <Words>2432</Words>
  <Application>Microsoft Office PowerPoint</Application>
  <PresentationFormat>On-screen Show (4:3)</PresentationFormat>
  <Paragraphs>215</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Wingdings</vt:lpstr>
      <vt:lpstr>1_WTW</vt:lpstr>
      <vt:lpstr>Cambiamento climatico, «successo sostenibile» e prospettiva degli investitori  </vt:lpstr>
      <vt:lpstr>Temi in discussione</vt:lpstr>
      <vt:lpstr>I driver del cambiamento</vt:lpstr>
      <vt:lpstr>I driver del cambiamento</vt:lpstr>
      <vt:lpstr>I driver del cambiamento</vt:lpstr>
      <vt:lpstr>I driver del cambiamento</vt:lpstr>
      <vt:lpstr>I driver del cambiamento</vt:lpstr>
      <vt:lpstr>I driver del cambiamento</vt:lpstr>
      <vt:lpstr>I driver del cambiamento</vt:lpstr>
      <vt:lpstr>EC Study on directors duties and sustainable corporate governance, July 2020</vt:lpstr>
      <vt:lpstr>Driver 4: Board Remuneration</vt:lpstr>
      <vt:lpstr>Driver 4: Board Remuneration</vt:lpstr>
      <vt:lpstr>Considerazioni finali</vt:lpstr>
    </vt:vector>
  </TitlesOfParts>
  <Company>Willis Towers Watson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Modalità di calcolo indicatori di Customer Satisfaction</dc:title>
  <dc:creator>DariaVittoria.Tagliasacchi@willistowerswatson.com</dc:creator>
  <cp:lastModifiedBy>Giustibelli, Simona (Rome)</cp:lastModifiedBy>
  <cp:revision>1048</cp:revision>
  <cp:lastPrinted>2020-09-26T13:04:41Z</cp:lastPrinted>
  <dcterms:created xsi:type="dcterms:W3CDTF">2017-02-22T09:32:08Z</dcterms:created>
  <dcterms:modified xsi:type="dcterms:W3CDTF">2020-09-29T11:18:00Z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atermark">
    <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dariavittoria.tagliasacchi@towerswatson.com</vt:lpwstr>
  </property>
  <property fmtid="{D5CDD505-2E9C-101B-9397-08002B2CF9AE}" pid="6" name="MSIP_Label_9c700311-1b20-487f-9129-30717d50ca8e_SetDate">
    <vt:lpwstr>2020-01-18T14:30:31.4435233Z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38bcc519-b6c5-42d5-918a-489d29144942</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dariavittoria.tagliasacchi@towerswatson.com</vt:lpwstr>
  </property>
  <property fmtid="{D5CDD505-2E9C-101B-9397-08002B2CF9AE}" pid="14" name="MSIP_Label_d347b247-e90e-43a3-9d7b-004f14ae6873_SetDate">
    <vt:lpwstr>2020-01-18T14:30:31.4435233Z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38bcc519-b6c5-42d5-918a-489d29144942</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ies>
</file>