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39" r:id="rId4"/>
  </p:sldMasterIdLst>
  <p:notesMasterIdLst>
    <p:notesMasterId r:id="rId13"/>
  </p:notesMasterIdLst>
  <p:handoutMasterIdLst>
    <p:handoutMasterId r:id="rId14"/>
  </p:handoutMasterIdLst>
  <p:sldIdLst>
    <p:sldId id="890" r:id="rId5"/>
    <p:sldId id="885" r:id="rId6"/>
    <p:sldId id="893" r:id="rId7"/>
    <p:sldId id="897" r:id="rId8"/>
    <p:sldId id="902" r:id="rId9"/>
    <p:sldId id="895" r:id="rId10"/>
    <p:sldId id="901" r:id="rId11"/>
    <p:sldId id="903" r:id="rId12"/>
  </p:sldIdLst>
  <p:sldSz cx="12192000" cy="6858000"/>
  <p:notesSz cx="7315200" cy="96012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p15:clr>
            <a:srgbClr val="A4A3A4"/>
          </p15:clr>
        </p15:guide>
        <p15:guide id="4" orient="horz" pos="2432" userDrawn="1">
          <p15:clr>
            <a:srgbClr val="A4A3A4"/>
          </p15:clr>
        </p15:guide>
        <p15:guide id="5" orient="horz" pos="157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2B4"/>
    <a:srgbClr val="40AA28"/>
    <a:srgbClr val="4AA9C7"/>
    <a:srgbClr val="1B3A66"/>
    <a:srgbClr val="C7E1EC"/>
    <a:srgbClr val="7D8084"/>
    <a:srgbClr val="314F78"/>
    <a:srgbClr val="BFBFBF"/>
    <a:srgbClr val="26890D"/>
    <a:srgbClr val="046A3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5A1D6-0143-40C9-BE96-23C9413EC0B8}" v="7" dt="2020-03-03T13:37:13.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99" autoAdjust="0"/>
  </p:normalViewPr>
  <p:slideViewPr>
    <p:cSldViewPr snapToGrid="0" showGuides="1">
      <p:cViewPr varScale="1">
        <p:scale>
          <a:sx n="53" d="100"/>
          <a:sy n="53" d="100"/>
        </p:scale>
        <p:origin x="1100" y="32"/>
      </p:cViewPr>
      <p:guideLst>
        <p:guide pos="3840"/>
        <p:guide orient="horz" pos="2432"/>
        <p:guide orient="horz" pos="1570"/>
      </p:guideLst>
    </p:cSldViewPr>
  </p:slideViewPr>
  <p:outlineViewPr>
    <p:cViewPr>
      <p:scale>
        <a:sx n="33" d="100"/>
        <a:sy n="33" d="100"/>
      </p:scale>
      <p:origin x="0" y="-59190"/>
    </p:cViewPr>
  </p:outlineViewPr>
  <p:notesTextViewPr>
    <p:cViewPr>
      <p:scale>
        <a:sx n="3" d="2"/>
        <a:sy n="3" d="2"/>
      </p:scale>
      <p:origin x="0" y="0"/>
    </p:cViewPr>
  </p:notesTextViewPr>
  <p:sorterViewPr>
    <p:cViewPr>
      <p:scale>
        <a:sx n="81" d="100"/>
        <a:sy n="81" d="100"/>
      </p:scale>
      <p:origin x="0" y="-3900"/>
    </p:cViewPr>
  </p:sorterViewPr>
  <p:notesViewPr>
    <p:cSldViewPr snapToGrid="0" showGuides="1">
      <p:cViewPr varScale="1">
        <p:scale>
          <a:sx n="91" d="100"/>
          <a:sy n="91" d="100"/>
        </p:scale>
        <p:origin x="168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95"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10/27/2020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10/27/2020</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317408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47113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56329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282176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288873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27940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8</a:t>
            </a:fld>
            <a:endParaRPr lang="en-GB" dirty="0"/>
          </a:p>
        </p:txBody>
      </p:sp>
    </p:spTree>
    <p:extLst>
      <p:ext uri="{BB962C8B-B14F-4D97-AF65-F5344CB8AC3E}">
        <p14:creationId xmlns:p14="http://schemas.microsoft.com/office/powerpoint/2010/main" val="88089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58473093"/>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grpSp>
        <p:nvGrpSpPr>
          <p:cNvPr id="16" name="Group 15">
            <a:extLst>
              <a:ext uri="{FF2B5EF4-FFF2-40B4-BE49-F238E27FC236}">
                <a16:creationId xmlns:a16="http://schemas.microsoft.com/office/drawing/2014/main" id="{E7C54E12-F787-4B6D-B957-5BFB290BB220}"/>
              </a:ext>
            </a:extLst>
          </p:cNvPr>
          <p:cNvGrpSpPr>
            <a:grpSpLocks noChangeAspect="1"/>
          </p:cNvGrpSpPr>
          <p:nvPr/>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ED842BC5-6476-461F-92C1-0BBC55269B55}"/>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a:extLst>
                <a:ext uri="{FF2B5EF4-FFF2-40B4-BE49-F238E27FC236}">
                  <a16:creationId xmlns:a16="http://schemas.microsoft.com/office/drawing/2014/main" id="{3D5047E5-5216-4426-B515-7CA53314816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a:extLst>
                <a:ext uri="{FF2B5EF4-FFF2-40B4-BE49-F238E27FC236}">
                  <a16:creationId xmlns:a16="http://schemas.microsoft.com/office/drawing/2014/main" id="{D0A93C1C-3209-487D-B5A2-563BA5D67CD3}"/>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a:extLst>
                <a:ext uri="{FF2B5EF4-FFF2-40B4-BE49-F238E27FC236}">
                  <a16:creationId xmlns:a16="http://schemas.microsoft.com/office/drawing/2014/main" id="{8C70728D-0A6F-4BF8-A124-23D8A2DF304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a:extLst>
                <a:ext uri="{FF2B5EF4-FFF2-40B4-BE49-F238E27FC236}">
                  <a16:creationId xmlns:a16="http://schemas.microsoft.com/office/drawing/2014/main" id="{B2CEECF2-0C1E-4BBC-BE4A-BC449A26DC2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a:extLst>
                <a:ext uri="{FF2B5EF4-FFF2-40B4-BE49-F238E27FC236}">
                  <a16:creationId xmlns:a16="http://schemas.microsoft.com/office/drawing/2014/main" id="{3B9E0F32-14A5-493D-83F2-F42588B9249B}"/>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a:extLst>
                <a:ext uri="{FF2B5EF4-FFF2-40B4-BE49-F238E27FC236}">
                  <a16:creationId xmlns:a16="http://schemas.microsoft.com/office/drawing/2014/main" id="{692FD902-0E73-43D0-B1B8-FA25CD54FE4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a:extLst>
                <a:ext uri="{FF2B5EF4-FFF2-40B4-BE49-F238E27FC236}">
                  <a16:creationId xmlns:a16="http://schemas.microsoft.com/office/drawing/2014/main" id="{BCD3C252-8F19-4706-8A09-E473846334F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a:extLst>
                <a:ext uri="{FF2B5EF4-FFF2-40B4-BE49-F238E27FC236}">
                  <a16:creationId xmlns:a16="http://schemas.microsoft.com/office/drawing/2014/main" id="{32BC4765-ECD3-44BD-AD71-FC51A8134EE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a:extLst>
                <a:ext uri="{FF2B5EF4-FFF2-40B4-BE49-F238E27FC236}">
                  <a16:creationId xmlns:a16="http://schemas.microsoft.com/office/drawing/2014/main" id="{E37FCFBA-6C21-49F1-BD1E-969002567CA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735959798"/>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4188949" cy="4716463"/>
          </a:xfrm>
        </p:spPr>
        <p:txBody>
          <a:bodyPr>
            <a:noAutofit/>
          </a:bodyPr>
          <a:lstStyle/>
          <a:p>
            <a:r>
              <a:rPr lang="en-US" noProof="0" dirty="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76151557"/>
      </p:ext>
    </p:extLst>
  </p:cSld>
  <p:clrMapOvr>
    <a:masterClrMapping/>
  </p:clrMapOvr>
  <p:transition>
    <p:fad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46455791"/>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1650" y="1665289"/>
            <a:ext cx="5305580" cy="4716461"/>
          </a:xfrm>
          <a:prstGeom prst="rect">
            <a:avLst/>
          </a:prstGeom>
        </p:spPr>
        <p:txBody>
          <a:bodyPr>
            <a:noAutofit/>
          </a:bodyPr>
          <a:lstStyle>
            <a:lvl1pPr marL="0" indent="0" algn="l">
              <a:buFontTx/>
              <a:buNone/>
              <a:tabLst>
                <a:tab pos="5029200" algn="r"/>
              </a:tabLst>
              <a:defRPr sz="1600"/>
            </a:lvl1pPr>
            <a:lvl2pPr marL="177800" indent="-177800" algn="l">
              <a:buClrTx/>
              <a:buSzPct val="100000"/>
              <a:buFont typeface="Arial" panose="020B0604020202020204" pitchFamily="34" charset="0"/>
              <a:buChar char="•"/>
              <a:tabLst>
                <a:tab pos="5029200" algn="r"/>
              </a:tabLst>
              <a:defRPr sz="1600"/>
            </a:lvl2pPr>
            <a:lvl3pPr marL="381000" indent="-177800" algn="l">
              <a:buClrTx/>
              <a:buSzPct val="100000"/>
              <a:buFont typeface="Arial" panose="020B0604020202020204" pitchFamily="34" charset="0"/>
              <a:buChar char="−"/>
              <a:tabLst>
                <a:tab pos="5029200" algn="r"/>
              </a:tabLst>
              <a:defRPr sz="1600"/>
            </a:lvl3pPr>
            <a:lvl4pPr marL="584200" indent="-177800" algn="l">
              <a:buClrTx/>
              <a:buSzPct val="100000"/>
              <a:buFont typeface="Arial" panose="020B0604020202020204" pitchFamily="34" charset="0"/>
              <a:buChar char="◦"/>
              <a:tabLst>
                <a:tab pos="5029200" algn="r"/>
              </a:tabLst>
              <a:defRPr sz="1600"/>
            </a:lvl4pPr>
            <a:lvl5pPr marL="787400" indent="-177800" algn="l">
              <a:buClrTx/>
              <a:buSzPct val="100000"/>
              <a:buFont typeface="Arial" panose="020B0604020202020204" pitchFamily="34" charset="0"/>
              <a:buChar cha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Autofit/>
          </a:bodyPr>
          <a:lstStyle>
            <a:lvl1pPr marL="0" indent="0" algn="l">
              <a:buFontTx/>
              <a:buNone/>
              <a:tabLst>
                <a:tab pos="5029200" algn="r"/>
              </a:tabLst>
              <a:defRPr sz="1600"/>
            </a:lvl1pPr>
            <a:lvl2pPr marL="177800" indent="-177800" algn="l">
              <a:buClrTx/>
              <a:buSzPct val="100000"/>
              <a:buFont typeface="Arial" panose="020B0604020202020204" pitchFamily="34" charset="0"/>
              <a:buChar char="•"/>
              <a:tabLst>
                <a:tab pos="5029200" algn="r"/>
              </a:tabLst>
              <a:defRPr sz="1600"/>
            </a:lvl2pPr>
            <a:lvl3pPr marL="381000" indent="-177800" algn="l">
              <a:buClrTx/>
              <a:buSzPct val="100000"/>
              <a:buFont typeface="Arial" panose="020B0604020202020204" pitchFamily="34" charset="0"/>
              <a:buChar char="−"/>
              <a:tabLst>
                <a:tab pos="5029200" algn="r"/>
              </a:tabLst>
              <a:defRPr sz="1600"/>
            </a:lvl3pPr>
            <a:lvl4pPr marL="584200" indent="-177800" algn="l">
              <a:buClrTx/>
              <a:buSzPct val="100000"/>
              <a:buFont typeface="Arial" panose="020B0604020202020204" pitchFamily="34" charset="0"/>
              <a:buChar char="◦"/>
              <a:tabLst>
                <a:tab pos="5029200" algn="r"/>
              </a:tabLst>
              <a:defRPr sz="1600"/>
            </a:lvl4pPr>
            <a:lvl5pPr marL="787400" indent="-177800" algn="l">
              <a:buClrTx/>
              <a:buSzPct val="100000"/>
              <a:buFont typeface="Arial" panose="020B0604020202020204" pitchFamily="34" charset="0"/>
              <a:buChar cha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E5225F53-1C15-499B-9179-65E3B2184C7C}"/>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914EA394-D3CD-41FC-B7FF-082F08C15AA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52370270"/>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890104249"/>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dirty="0"/>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dirty="0"/>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4002946605"/>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1650" y="1665289"/>
            <a:ext cx="4431857" cy="4716463"/>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665289"/>
            <a:ext cx="6240000" cy="4716463"/>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5DCFBECF-F261-4066-B77C-A1FCF54AA07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6E9BEEDA-6F6F-4BD9-B1D8-9731D1B037A6}"/>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356206740"/>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08120026"/>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dirty="0"/>
              <a:t>Click icon to add chart</a:t>
            </a:r>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dirty="0"/>
              <a:t>Click icon to add chart</a:t>
            </a:r>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dirty="0"/>
              <a:t>Click icon to add chart</a:t>
            </a:r>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8039297"/>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17931908"/>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dirty="0"/>
              <a:t>Click icon to add picture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30" name="Group 29">
            <a:extLst>
              <a:ext uri="{FF2B5EF4-FFF2-40B4-BE49-F238E27FC236}">
                <a16:creationId xmlns:a16="http://schemas.microsoft.com/office/drawing/2014/main" id="{55EEA3F2-C909-4275-956A-5518D341D424}"/>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619F8D2D-E0FF-4267-BB4C-23E0F19AA0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6">
              <a:extLst>
                <a:ext uri="{FF2B5EF4-FFF2-40B4-BE49-F238E27FC236}">
                  <a16:creationId xmlns:a16="http://schemas.microsoft.com/office/drawing/2014/main" id="{40BDA8F6-D1EC-4590-8515-7F2E0D9EE1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8E570DBD-3EC7-4EE8-886A-A6498BEC37F4}"/>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B1656288-29CD-4B95-A46B-7B8DA786095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C3894AF9-2B03-4231-9AEA-EC49F5E194E0}"/>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F1C43784-6F73-4D9F-8497-B40FDBB854E4}"/>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E031C0BD-B701-4255-B53D-1A0FB806633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1F07466D-8C2C-4286-9984-9193301353E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F2700776-9B5A-4A2C-BA8E-E8C5B03A090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4">
              <a:extLst>
                <a:ext uri="{FF2B5EF4-FFF2-40B4-BE49-F238E27FC236}">
                  <a16:creationId xmlns:a16="http://schemas.microsoft.com/office/drawing/2014/main" id="{1D768AB6-AEBA-4689-BCE3-70447F634D0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190274874"/>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dirty="0"/>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dirty="0"/>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dirty="0"/>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dirty="0"/>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9" name="Rectangle 18">
            <a:extLst>
              <a:ext uri="{FF2B5EF4-FFF2-40B4-BE49-F238E27FC236}">
                <a16:creationId xmlns:a16="http://schemas.microsoft.com/office/drawing/2014/main" id="{B44C2095-0900-4569-A109-645CF4777A8D}"/>
              </a:ext>
            </a:extLst>
          </p:cNvPr>
          <p:cNvSpPr/>
          <p:nvPr/>
        </p:nvSpPr>
        <p:spPr>
          <a:xfrm>
            <a:off x="618490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00322321"/>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Rectangle 9">
            <a:extLst>
              <a:ext uri="{FF2B5EF4-FFF2-40B4-BE49-F238E27FC236}">
                <a16:creationId xmlns:a16="http://schemas.microsoft.com/office/drawing/2014/main" id="{283703CC-2625-4A3C-9057-35BB359C858C}"/>
              </a:ext>
            </a:extLst>
          </p:cNvPr>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1" name="Rectangle 10">
            <a:extLst>
              <a:ext uri="{FF2B5EF4-FFF2-40B4-BE49-F238E27FC236}">
                <a16:creationId xmlns:a16="http://schemas.microsoft.com/office/drawing/2014/main" id="{6497003E-0D5A-4199-A9D0-BFB3CBF4A0D4}"/>
              </a:ext>
            </a:extLst>
          </p:cNvPr>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7375445"/>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49682"/>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49682"/>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a:extLst>
              <a:ext uri="{FF2B5EF4-FFF2-40B4-BE49-F238E27FC236}">
                <a16:creationId xmlns:a16="http://schemas.microsoft.com/office/drawing/2014/main" id="{A32462FA-7D20-4E6B-9335-5F0CC56925D0}"/>
              </a:ext>
            </a:extLst>
          </p:cNvPr>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9" name="Rectangle 18">
            <a:extLst>
              <a:ext uri="{FF2B5EF4-FFF2-40B4-BE49-F238E27FC236}">
                <a16:creationId xmlns:a16="http://schemas.microsoft.com/office/drawing/2014/main" id="{E5AF616D-3F67-4FD6-BC16-ABC13A0ACA22}"/>
              </a:ext>
            </a:extLst>
          </p:cNvPr>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49681"/>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49681"/>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22811399"/>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1" name="Rectangle 10">
            <a:extLst>
              <a:ext uri="{FF2B5EF4-FFF2-40B4-BE49-F238E27FC236}">
                <a16:creationId xmlns:a16="http://schemas.microsoft.com/office/drawing/2014/main" id="{BCD5B122-EABE-4ECA-819A-54D0AA2130F9}"/>
              </a:ext>
            </a:extLst>
          </p:cNvPr>
          <p:cNvSpPr/>
          <p:nvPr/>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2" name="Rectangle 11">
            <a:extLst>
              <a:ext uri="{FF2B5EF4-FFF2-40B4-BE49-F238E27FC236}">
                <a16:creationId xmlns:a16="http://schemas.microsoft.com/office/drawing/2014/main" id="{3FF78E2E-2B9E-4E32-8A54-BC55293CD3C9}"/>
              </a:ext>
            </a:extLst>
          </p:cNvPr>
          <p:cNvSpPr/>
          <p:nvPr/>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3" name="Rectangle 12">
            <a:extLst>
              <a:ext uri="{FF2B5EF4-FFF2-40B4-BE49-F238E27FC236}">
                <a16:creationId xmlns:a16="http://schemas.microsoft.com/office/drawing/2014/main" id="{6B0F314D-E019-4AD3-B954-818463FF0B9D}"/>
              </a:ext>
            </a:extLst>
          </p:cNvPr>
          <p:cNvSpPr/>
          <p:nvPr/>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6408211"/>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8006398" y="1674087"/>
            <a:ext cx="3683953"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4273075" y="1674087"/>
            <a:ext cx="3657600" cy="1971675"/>
          </a:xfrm>
        </p:spPr>
        <p:txBody>
          <a:bodyPr/>
          <a:lstStyle/>
          <a:p>
            <a:r>
              <a:rPr lang="en-US" noProof="0" dirty="0"/>
              <a:t>Click icon to add picture</a:t>
            </a:r>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498241018"/>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6128605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939BF43-6ABE-4327-81AC-7892A0477322}"/>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6" name="Title Placeholder 1">
            <a:extLst>
              <a:ext uri="{FF2B5EF4-FFF2-40B4-BE49-F238E27FC236}">
                <a16:creationId xmlns:a16="http://schemas.microsoft.com/office/drawing/2014/main" id="{E4133C46-CE37-4404-B4D0-9DFA124106B1}"/>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730584849"/>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55718144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157458821"/>
      </p:ext>
    </p:extLst>
  </p:cSld>
  <p:clrMapOvr>
    <a:masterClrMapping/>
  </p:clrMapOvr>
  <p:transition>
    <p:fade/>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572375"/>
      </p:ext>
    </p:extLst>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023602251"/>
      </p:ext>
    </p:extLst>
  </p:cSld>
  <p:clrMapOvr>
    <a:masterClrMapping/>
  </p:clrMapOvr>
  <p:transition>
    <p:fade/>
  </p:transition>
  <p:hf hdr="0" dt="0"/>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Title Slide - White">
    <p:bg bwMode="gray">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6750E60-A7FD-4A44-A97A-8D4CCD3E69DD}"/>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a:extLst>
                <a:ext uri="{FF2B5EF4-FFF2-40B4-BE49-F238E27FC236}">
                  <a16:creationId xmlns:a16="http://schemas.microsoft.com/office/drawing/2014/main" id="{F132D077-AD8F-41F9-85EC-B6AD90F56D1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a:extLst>
                <a:ext uri="{FF2B5EF4-FFF2-40B4-BE49-F238E27FC236}">
                  <a16:creationId xmlns:a16="http://schemas.microsoft.com/office/drawing/2014/main" id="{63ABF637-0891-4394-903F-623BA12891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a:extLst>
                <a:ext uri="{FF2B5EF4-FFF2-40B4-BE49-F238E27FC236}">
                  <a16:creationId xmlns:a16="http://schemas.microsoft.com/office/drawing/2014/main" id="{32D2B69F-CFD8-40B7-BBFA-1F51B81080A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a:extLst>
                <a:ext uri="{FF2B5EF4-FFF2-40B4-BE49-F238E27FC236}">
                  <a16:creationId xmlns:a16="http://schemas.microsoft.com/office/drawing/2014/main" id="{2D079BF8-6F2C-4FA6-9664-58D8D9044F7A}"/>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a:extLst>
                <a:ext uri="{FF2B5EF4-FFF2-40B4-BE49-F238E27FC236}">
                  <a16:creationId xmlns:a16="http://schemas.microsoft.com/office/drawing/2014/main" id="{26E1E321-CD6A-4519-8236-9B2F180A6102}"/>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a:extLst>
                <a:ext uri="{FF2B5EF4-FFF2-40B4-BE49-F238E27FC236}">
                  <a16:creationId xmlns:a16="http://schemas.microsoft.com/office/drawing/2014/main" id="{2DB65544-02DA-49BD-A626-B238F3631FA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a:extLst>
                <a:ext uri="{FF2B5EF4-FFF2-40B4-BE49-F238E27FC236}">
                  <a16:creationId xmlns:a16="http://schemas.microsoft.com/office/drawing/2014/main" id="{CEA7B021-F691-4B7E-A3C5-7DCC5AC3F1B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a:extLst>
                <a:ext uri="{FF2B5EF4-FFF2-40B4-BE49-F238E27FC236}">
                  <a16:creationId xmlns:a16="http://schemas.microsoft.com/office/drawing/2014/main" id="{65750B48-3F67-4ABB-AD6C-DDFA04E5066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a:extLst>
                <a:ext uri="{FF2B5EF4-FFF2-40B4-BE49-F238E27FC236}">
                  <a16:creationId xmlns:a16="http://schemas.microsoft.com/office/drawing/2014/main" id="{D65DE2DD-2737-443D-A308-221B702F77EA}"/>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a:extLst>
                <a:ext uri="{FF2B5EF4-FFF2-40B4-BE49-F238E27FC236}">
                  <a16:creationId xmlns:a16="http://schemas.microsoft.com/office/drawing/2014/main" id="{AFAE2DF6-BAB8-4498-9530-0325605EFE3A}"/>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2" name="Picture Placeholder 8">
            <a:extLst>
              <a:ext uri="{FF2B5EF4-FFF2-40B4-BE49-F238E27FC236}">
                <a16:creationId xmlns:a16="http://schemas.microsoft.com/office/drawing/2014/main" id="{DA2D2E21-4D6B-46BE-921A-30F48368589E}"/>
              </a:ext>
            </a:extLst>
          </p:cNvPr>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0" name="Title 1">
            <a:extLst>
              <a:ext uri="{FF2B5EF4-FFF2-40B4-BE49-F238E27FC236}">
                <a16:creationId xmlns:a16="http://schemas.microsoft.com/office/drawing/2014/main" id="{B5E5B075-898B-41DD-A664-E7ECFAF517A7}"/>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dirty="0"/>
              <a:t>Click to edit Master title style</a:t>
            </a:r>
          </a:p>
        </p:txBody>
      </p:sp>
      <p:sp>
        <p:nvSpPr>
          <p:cNvPr id="31" name="Text Placeholder 4">
            <a:extLst>
              <a:ext uri="{FF2B5EF4-FFF2-40B4-BE49-F238E27FC236}">
                <a16:creationId xmlns:a16="http://schemas.microsoft.com/office/drawing/2014/main" id="{B80F05E4-6753-46C3-B025-5165A247D6F2}"/>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86239001"/>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Title Slide - Black">
    <p:bg bwMode="gray">
      <p:bgPr>
        <a:solidFill>
          <a:schemeClr val="tx1"/>
        </a:solidFill>
        <a:effectLst/>
      </p:bgPr>
    </p:bg>
    <p:spTree>
      <p:nvGrpSpPr>
        <p:cNvPr id="1" name=""/>
        <p:cNvGrpSpPr/>
        <p:nvPr/>
      </p:nvGrpSpPr>
      <p:grpSpPr>
        <a:xfrm>
          <a:off x="0" y="0"/>
          <a:ext cx="0" cy="0"/>
          <a:chOff x="0" y="0"/>
          <a:chExt cx="0" cy="0"/>
        </a:xfrm>
      </p:grpSpPr>
      <p:sp>
        <p:nvSpPr>
          <p:cNvPr id="32" name="Picture Placeholder 8">
            <a:extLst>
              <a:ext uri="{FF2B5EF4-FFF2-40B4-BE49-F238E27FC236}">
                <a16:creationId xmlns:a16="http://schemas.microsoft.com/office/drawing/2014/main" id="{DA2D2E21-4D6B-46BE-921A-30F48368589E}"/>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dirty="0"/>
              <a:t>Click icon to add picture</a:t>
            </a:r>
          </a:p>
        </p:txBody>
      </p:sp>
      <p:grpSp>
        <p:nvGrpSpPr>
          <p:cNvPr id="16" name="Group 15">
            <a:extLst>
              <a:ext uri="{FF2B5EF4-FFF2-40B4-BE49-F238E27FC236}">
                <a16:creationId xmlns:a16="http://schemas.microsoft.com/office/drawing/2014/main" id="{18787BF7-B65F-4132-9572-17C6D390B5D7}"/>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DAD4EB28-D252-4B0F-89D1-B5C7D92A2B6F}"/>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6">
              <a:extLst>
                <a:ext uri="{FF2B5EF4-FFF2-40B4-BE49-F238E27FC236}">
                  <a16:creationId xmlns:a16="http://schemas.microsoft.com/office/drawing/2014/main" id="{C80CBDC2-B8E0-4A26-B489-DD38BF3D2E9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7">
              <a:extLst>
                <a:ext uri="{FF2B5EF4-FFF2-40B4-BE49-F238E27FC236}">
                  <a16:creationId xmlns:a16="http://schemas.microsoft.com/office/drawing/2014/main" id="{839933E5-3888-4915-9532-1B1804EEEBD1}"/>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8">
              <a:extLst>
                <a:ext uri="{FF2B5EF4-FFF2-40B4-BE49-F238E27FC236}">
                  <a16:creationId xmlns:a16="http://schemas.microsoft.com/office/drawing/2014/main" id="{3A0C9D1D-E7FB-49DC-9B7E-DB67B9E4605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9">
              <a:extLst>
                <a:ext uri="{FF2B5EF4-FFF2-40B4-BE49-F238E27FC236}">
                  <a16:creationId xmlns:a16="http://schemas.microsoft.com/office/drawing/2014/main" id="{3C9ADC42-132C-4F1A-8847-897C75A86D1E}"/>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10">
              <a:extLst>
                <a:ext uri="{FF2B5EF4-FFF2-40B4-BE49-F238E27FC236}">
                  <a16:creationId xmlns:a16="http://schemas.microsoft.com/office/drawing/2014/main" id="{C04470E4-39AA-4642-A154-0201E82E9444}"/>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1">
              <a:extLst>
                <a:ext uri="{FF2B5EF4-FFF2-40B4-BE49-F238E27FC236}">
                  <a16:creationId xmlns:a16="http://schemas.microsoft.com/office/drawing/2014/main" id="{58F3BEA7-1D38-4A94-BD34-D85C91D669EB}"/>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2">
              <a:extLst>
                <a:ext uri="{FF2B5EF4-FFF2-40B4-BE49-F238E27FC236}">
                  <a16:creationId xmlns:a16="http://schemas.microsoft.com/office/drawing/2014/main" id="{E88D1199-0315-4D10-98AE-D0F6A24AF71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3">
              <a:extLst>
                <a:ext uri="{FF2B5EF4-FFF2-40B4-BE49-F238E27FC236}">
                  <a16:creationId xmlns:a16="http://schemas.microsoft.com/office/drawing/2014/main" id="{CC9ED684-21F9-469F-B187-E0B60B8C884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4">
              <a:extLst>
                <a:ext uri="{FF2B5EF4-FFF2-40B4-BE49-F238E27FC236}">
                  <a16:creationId xmlns:a16="http://schemas.microsoft.com/office/drawing/2014/main" id="{21CA603B-B2A7-46CE-8320-E7BC3A2FC8A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40" name="Title 1">
            <a:extLst>
              <a:ext uri="{FF2B5EF4-FFF2-40B4-BE49-F238E27FC236}">
                <a16:creationId xmlns:a16="http://schemas.microsoft.com/office/drawing/2014/main" id="{AD6D39C5-D610-43DF-ABC3-8BCAE7C51C9B}"/>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dirty="0"/>
              <a:t>Click to edit Master title style</a:t>
            </a:r>
          </a:p>
        </p:txBody>
      </p:sp>
      <p:sp>
        <p:nvSpPr>
          <p:cNvPr id="41" name="Text Placeholder 4">
            <a:extLst>
              <a:ext uri="{FF2B5EF4-FFF2-40B4-BE49-F238E27FC236}">
                <a16:creationId xmlns:a16="http://schemas.microsoft.com/office/drawing/2014/main" id="{8C35492B-BEF1-4947-B04F-1EA2C04E6A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29138728"/>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68"/>
            <a:ext cx="9163049" cy="1592403"/>
          </a:xfrm>
        </p:spPr>
        <p:txBody>
          <a:bodyPr anchor="b"/>
          <a:lstStyle>
            <a:lvl1pPr>
              <a:lnSpc>
                <a:spcPct val="95000"/>
              </a:lnSpc>
              <a:defRPr sz="3600" b="1">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1" y="3429000"/>
            <a:ext cx="916305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End slide ">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900">
                <a:solidFill>
                  <a:schemeClr val="tx1"/>
                </a:solidFill>
              </a:defRPr>
            </a:lvl1pPr>
          </a:lstStyle>
          <a:p>
            <a:pPr lvl="0"/>
            <a:endParaRPr lang="en-US" dirty="0"/>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950">
                <a:solidFill>
                  <a:schemeClr val="tx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grpSp>
    </p:spTree>
    <p:extLst>
      <p:ext uri="{BB962C8B-B14F-4D97-AF65-F5344CB8AC3E}">
        <p14:creationId xmlns:p14="http://schemas.microsoft.com/office/powerpoint/2010/main" val="2168204594"/>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950">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42576730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ubtitle &amp; 2 content with quote ">
    <p:spTree>
      <p:nvGrpSpPr>
        <p:cNvPr id="1" name=""/>
        <p:cNvGrpSpPr/>
        <p:nvPr/>
      </p:nvGrpSpPr>
      <p:grpSpPr>
        <a:xfrm>
          <a:off x="0" y="0"/>
          <a:ext cx="0" cy="0"/>
          <a:chOff x="0" y="0"/>
          <a:chExt cx="0" cy="0"/>
        </a:xfrm>
      </p:grpSpPr>
      <p:sp>
        <p:nvSpPr>
          <p:cNvPr id="6" name="Content Placeholder 3"/>
          <p:cNvSpPr>
            <a:spLocks noGrp="1"/>
          </p:cNvSpPr>
          <p:nvPr>
            <p:ph sz="quarter" idx="10" hasCustomPrompt="1"/>
          </p:nvPr>
        </p:nvSpPr>
        <p:spPr>
          <a:xfrm>
            <a:off x="6711950" y="1626099"/>
            <a:ext cx="2921000" cy="4673101"/>
          </a:xfrm>
          <a:prstGeom prst="rect">
            <a:avLst/>
          </a:prstGeom>
        </p:spPr>
        <p:txBody>
          <a:bodyPr>
            <a:noAutofit/>
          </a:bodyPr>
          <a:lstStyle>
            <a:lvl1pPr>
              <a:tabLst>
                <a:tab pos="6705432" algn="r"/>
              </a:tabLst>
              <a:defRPr sz="21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a:t>
            </a:r>
            <a:br>
              <a:rPr lang="en-US" noProof="0" dirty="0"/>
            </a:br>
            <a:r>
              <a:rPr lang="en-US" noProof="0" dirty="0"/>
              <a:t>text styles</a:t>
            </a:r>
          </a:p>
        </p:txBody>
      </p:sp>
      <p:sp>
        <p:nvSpPr>
          <p:cNvPr id="8" name="Content Placeholder 3"/>
          <p:cNvSpPr>
            <a:spLocks noGrp="1"/>
          </p:cNvSpPr>
          <p:nvPr>
            <p:ph sz="quarter" idx="16"/>
          </p:nvPr>
        </p:nvSpPr>
        <p:spPr>
          <a:xfrm>
            <a:off x="502920" y="1655763"/>
            <a:ext cx="6048375" cy="4633913"/>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ext Placeholder 8">
            <a:extLst>
              <a:ext uri="{FF2B5EF4-FFF2-40B4-BE49-F238E27FC236}">
                <a16:creationId xmlns:a16="http://schemas.microsoft.com/office/drawing/2014/main" id="{D6247C9E-C9E2-4FE8-993B-FAD207918B33}"/>
              </a:ext>
            </a:extLst>
          </p:cNvPr>
          <p:cNvSpPr>
            <a:spLocks noGrp="1"/>
          </p:cNvSpPr>
          <p:nvPr>
            <p:ph type="body" sz="quarter" idx="13" hasCustomPrompt="1"/>
          </p:nvPr>
        </p:nvSpPr>
        <p:spPr>
          <a:xfrm>
            <a:off x="502920" y="649224"/>
            <a:ext cx="91649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9" name="Title Placeholder 1">
            <a:extLst>
              <a:ext uri="{FF2B5EF4-FFF2-40B4-BE49-F238E27FC236}">
                <a16:creationId xmlns:a16="http://schemas.microsoft.com/office/drawing/2014/main" id="{1056DF72-8D9E-488C-9A6C-AD8D40976572}"/>
              </a:ext>
            </a:extLst>
          </p:cNvPr>
          <p:cNvSpPr>
            <a:spLocks noGrp="1"/>
          </p:cNvSpPr>
          <p:nvPr>
            <p:ph type="title"/>
          </p:nvPr>
        </p:nvSpPr>
        <p:spPr>
          <a:xfrm>
            <a:off x="502920" y="320040"/>
            <a:ext cx="9164950" cy="334102"/>
          </a:xfrm>
          <a:prstGeom prst="rect">
            <a:avLst/>
          </a:prstGeom>
        </p:spPr>
        <p:txBody>
          <a:bodyPr vert="horz" lIns="0" tIns="0" rIns="0" bIns="0" rtlCol="0" anchor="t" anchorCtr="0">
            <a:noAutofit/>
          </a:bodyPr>
          <a:lstStyle>
            <a:lvl1pPr>
              <a:defRPr sz="2100"/>
            </a:lvl1pPr>
          </a:lstStyle>
          <a:p>
            <a:r>
              <a:rPr lang="en-US" noProof="0" dirty="0"/>
              <a:t>Click to edit Master title style</a:t>
            </a:r>
          </a:p>
        </p:txBody>
      </p:sp>
    </p:spTree>
    <p:extLst>
      <p:ext uri="{BB962C8B-B14F-4D97-AF65-F5344CB8AC3E}">
        <p14:creationId xmlns:p14="http://schemas.microsoft.com/office/powerpoint/2010/main" val="40897695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9ED29CA-6A60-490D-9D54-EA7CC7AF832C}"/>
              </a:ext>
            </a:extLst>
          </p:cNvPr>
          <p:cNvGrpSpPr>
            <a:grpSpLocks noChangeAspect="1"/>
          </p:cNvGrpSpPr>
          <p:nvPr userDrawn="1"/>
        </p:nvGrpSpPr>
        <p:grpSpPr>
          <a:xfrm>
            <a:off x="475325" y="457200"/>
            <a:ext cx="1998000" cy="374400"/>
            <a:chOff x="398463" y="404813"/>
            <a:chExt cx="1627187" cy="307976"/>
          </a:xfrm>
          <a:solidFill>
            <a:schemeClr val="bg1"/>
          </a:solidFill>
        </p:grpSpPr>
        <p:sp>
          <p:nvSpPr>
            <p:cNvPr id="14"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accent1"/>
                </a:solidFill>
              </a:endParaRPr>
            </a:p>
          </p:txBody>
        </p:sp>
        <p:sp>
          <p:nvSpPr>
            <p:cNvPr id="15"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07345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6C32543E-E807-47A4-A234-D5C7012187B4}"/>
              </a:ext>
            </a:extLst>
          </p:cNvPr>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4629683"/>
      </p:ext>
    </p:extLst>
  </p:cSld>
  <p:clrMapOvr>
    <a:masterClrMapping/>
  </p:clrMapOvr>
  <p:transition>
    <p:fade/>
  </p:transition>
  <p:hf hdr="0" dt="0"/>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2AD12011-8F73-49BB-8C12-BDC820477529}"/>
              </a:ext>
            </a:extLst>
          </p:cNvPr>
          <p:cNvSpPr txBox="1"/>
          <p:nvPr/>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8194F347-CBED-4284-9EC5-49E7D0DE163A}"/>
              </a:ext>
            </a:extLst>
          </p:cNvPr>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4028098"/>
      </p:ext>
    </p:extLst>
  </p:cSld>
  <p:clrMapOvr>
    <a:masterClrMapping/>
  </p:clrMapOvr>
  <p:transition>
    <p:fade/>
  </p:transition>
  <p:hf hdr="0" dt="0"/>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3183920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dirty="0"/>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4474805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Tx/>
              <a:buSzPct val="100000"/>
              <a:buFont typeface="Arial" panose="020B0604020202020204" pitchFamily="34" charset="0"/>
              <a:buChar char="•"/>
              <a:defRPr>
                <a:latin typeface="+mj-lt"/>
              </a:defRPr>
            </a:lvl2pPr>
            <a:lvl3pPr marL="304800" indent="-139700" algn="l">
              <a:buClrTx/>
              <a:buSzPct val="100000"/>
              <a:buFont typeface="Arial" panose="020B0604020202020204" pitchFamily="34" charset="0"/>
              <a:buChar char="−"/>
              <a:defRPr>
                <a:latin typeface="+mn-lt"/>
              </a:defRPr>
            </a:lvl3pPr>
            <a:lvl4pPr marL="469900" indent="-139700" algn="l">
              <a:buClrTx/>
              <a:buSzPct val="100000"/>
              <a:buFont typeface="Arial" panose="020B0604020202020204" pitchFamily="34" charset="0"/>
              <a:buChar char="◦"/>
              <a:defRPr>
                <a:latin typeface="+mn-lt"/>
              </a:defRPr>
            </a:lvl4pPr>
            <a:lvl5pPr marL="635000" indent="-139700" algn="l">
              <a:buClrTx/>
              <a:buSzPct val="100000"/>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650681530"/>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Tx/>
              <a:buSzPct val="100000"/>
              <a:buFont typeface="Arial" panose="020B0604020202020204" pitchFamily="34" charset="0"/>
              <a:buChar char="•"/>
              <a:tabLst>
                <a:tab pos="6729413" algn="r"/>
              </a:tabLst>
              <a:defRPr>
                <a:latin typeface="+mj-lt"/>
              </a:defRPr>
            </a:lvl2pPr>
            <a:lvl3pPr marL="304800" indent="-139700" algn="l">
              <a:buClrTx/>
              <a:buSzPct val="100000"/>
              <a:buFont typeface="Arial" panose="020B0604020202020204" pitchFamily="34" charset="0"/>
              <a:buChar char="−"/>
              <a:tabLst>
                <a:tab pos="6729413" algn="r"/>
              </a:tabLst>
              <a:defRPr>
                <a:latin typeface="+mn-lt"/>
              </a:defRPr>
            </a:lvl3pPr>
            <a:lvl4pPr marL="469900" indent="-139700" algn="l">
              <a:buClrTx/>
              <a:buSzPct val="100000"/>
              <a:buFont typeface="Arial" panose="020B0604020202020204" pitchFamily="34" charset="0"/>
              <a:buChar char="◦"/>
              <a:tabLst>
                <a:tab pos="6729413"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341725165"/>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9"/>
            </p:custDataLst>
            <p:extLst>
              <p:ext uri="{D42A27DB-BD31-4B8C-83A1-F6EECF244321}">
                <p14:modId xmlns:p14="http://schemas.microsoft.com/office/powerpoint/2010/main" val="23780488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92" name="think-cell Slide" r:id="rId40" imgW="270" imgH="270" progId="TCLayout.ActiveDocument.1">
                  <p:embed/>
                </p:oleObj>
              </mc:Choice>
              <mc:Fallback>
                <p:oleObj name="think-cell Slide" r:id="rId40" imgW="270" imgH="270" progId="TCLayout.ActiveDocument.1">
                  <p:embed/>
                  <p:pic>
                    <p:nvPicPr>
                      <p:cNvPr id="4" name="Object 3" hidden="1"/>
                      <p:cNvPicPr/>
                      <p:nvPr/>
                    </p:nvPicPr>
                    <p:blipFill>
                      <a:blip r:embed="rId41"/>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198968"/>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Copyright"/>
          <p:cNvSpPr txBox="1"/>
          <p:nvPr userDrawn="1"/>
        </p:nvSpPr>
        <p:spPr>
          <a:xfrm>
            <a:off x="501649" y="646315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dirty="0" smtClean="0">
                <a:solidFill>
                  <a:schemeClr val="bg1"/>
                </a:solidFill>
              </a:rPr>
              <a:t>© Deloitte &amp; Touche S.p.A.</a:t>
            </a:r>
            <a:endParaRPr lang="en-US" sz="900" noProof="0" dirty="0">
              <a:solidFill>
                <a:schemeClr val="bg1"/>
              </a:solidFill>
              <a:latin typeface="Calibri" panose="020F0502020204030204" pitchFamily="34" charset="0"/>
              <a:cs typeface="Calibri" panose="020F0502020204030204" pitchFamily="34" charset="0"/>
            </a:endParaRP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userDrawn="1"/>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userDrawn="1"/>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userDrawn="1"/>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userDrawn="1"/>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Footer Placeholder 1"/>
          <p:cNvSpPr txBox="1">
            <a:spLocks/>
          </p:cNvSpPr>
          <p:nvPr userDrawn="1"/>
        </p:nvSpPr>
        <p:spPr bwMode="auto">
          <a:xfrm>
            <a:off x="5029014" y="6478588"/>
            <a:ext cx="19907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1400" eaLnBrk="0" fontAlgn="base" hangingPunct="0">
              <a:spcBef>
                <a:spcPct val="0"/>
              </a:spcBef>
              <a:spcAft>
                <a:spcPct val="0"/>
              </a:spcAft>
              <a:defRPr sz="2100">
                <a:solidFill>
                  <a:schemeClr val="tx1"/>
                </a:solidFill>
                <a:latin typeface="Arial" panose="020B0604020202020204" pitchFamily="34" charset="0"/>
              </a:defRPr>
            </a:lvl6pPr>
            <a:lvl7pPr marL="2971800" indent="-228600" defTabSz="1041400" eaLnBrk="0" fontAlgn="base" hangingPunct="0">
              <a:spcBef>
                <a:spcPct val="0"/>
              </a:spcBef>
              <a:spcAft>
                <a:spcPct val="0"/>
              </a:spcAft>
              <a:defRPr sz="2100">
                <a:solidFill>
                  <a:schemeClr val="tx1"/>
                </a:solidFill>
                <a:latin typeface="Arial" panose="020B0604020202020204" pitchFamily="34" charset="0"/>
              </a:defRPr>
            </a:lvl7pPr>
            <a:lvl8pPr marL="3429000" indent="-228600" defTabSz="1041400" eaLnBrk="0" fontAlgn="base" hangingPunct="0">
              <a:spcBef>
                <a:spcPct val="0"/>
              </a:spcBef>
              <a:spcAft>
                <a:spcPct val="0"/>
              </a:spcAft>
              <a:defRPr sz="2100">
                <a:solidFill>
                  <a:schemeClr val="tx1"/>
                </a:solidFill>
                <a:latin typeface="Arial" panose="020B0604020202020204" pitchFamily="34" charset="0"/>
              </a:defRPr>
            </a:lvl8pPr>
            <a:lvl9pPr marL="3886200" indent="-228600" defTabSz="10414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it-IT" sz="700" b="0"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fr-FR" altLang="it-IT" sz="7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mn-cs"/>
              </a:rPr>
              <a:t>DOCUMENTO CONFIDENZIALE </a:t>
            </a:r>
            <a:r>
              <a:rPr kumimoji="0" lang="fr-FR" altLang="it-IT" sz="700" b="0"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endParaRPr kumimoji="0" lang="en-GB" altLang="it-IT" sz="700" b="0" i="1"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1536837"/>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67" r:id="rId27"/>
    <p:sldLayoutId id="2147484268" r:id="rId28"/>
    <p:sldLayoutId id="2147484269" r:id="rId29"/>
    <p:sldLayoutId id="2147484272" r:id="rId30"/>
    <p:sldLayoutId id="2147484273" r:id="rId31"/>
    <p:sldLayoutId id="2147483713" r:id="rId32"/>
    <p:sldLayoutId id="2147484270" r:id="rId33"/>
    <p:sldLayoutId id="2147484271" r:id="rId34"/>
    <p:sldLayoutId id="2147484299" r:id="rId35"/>
    <p:sldLayoutId id="2147484306" r:id="rId36"/>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userDrawn="1">
          <p15:clr>
            <a:srgbClr val="A4A3A4"/>
          </p15:clr>
        </p15:guide>
        <p15:guide id="52" pos="312" userDrawn="1">
          <p15:clr>
            <a:srgbClr val="F26B43"/>
          </p15:clr>
        </p15:guide>
        <p15:guide id="53" pos="1392" userDrawn="1">
          <p15:clr>
            <a:srgbClr val="F26B43"/>
          </p15:clr>
        </p15:guide>
        <p15:guide id="54" pos="1512" userDrawn="1">
          <p15:clr>
            <a:srgbClr val="F26B43"/>
          </p15:clr>
        </p15:guide>
        <p15:guide id="55" pos="2592" userDrawn="1">
          <p15:clr>
            <a:srgbClr val="F26B43"/>
          </p15:clr>
        </p15:guide>
        <p15:guide id="56" pos="2712" userDrawn="1">
          <p15:clr>
            <a:srgbClr val="F26B43"/>
          </p15:clr>
        </p15:guide>
        <p15:guide id="57" pos="3840" userDrawn="1">
          <p15:clr>
            <a:srgbClr val="F26B43"/>
          </p15:clr>
        </p15:guide>
        <p15:guide id="58" pos="3768" userDrawn="1">
          <p15:clr>
            <a:srgbClr val="F26B43"/>
          </p15:clr>
        </p15:guide>
        <p15:guide id="59" pos="3912" userDrawn="1">
          <p15:clr>
            <a:srgbClr val="F26B43"/>
          </p15:clr>
        </p15:guide>
        <p15:guide id="60" pos="5112" userDrawn="1">
          <p15:clr>
            <a:srgbClr val="F26B43"/>
          </p15:clr>
        </p15:guide>
        <p15:guide id="61" pos="6168" userDrawn="1">
          <p15:clr>
            <a:srgbClr val="F26B43"/>
          </p15:clr>
        </p15:guide>
        <p15:guide id="62" pos="6288" userDrawn="1">
          <p15:clr>
            <a:srgbClr val="F26B43"/>
          </p15:clr>
        </p15:guide>
        <p15:guide id="63" pos="4968" userDrawn="1">
          <p15:clr>
            <a:srgbClr val="F26B43"/>
          </p15:clr>
        </p15:guide>
        <p15:guide id="64" orient="horz" pos="120" userDrawn="1">
          <p15:clr>
            <a:srgbClr val="F26B43"/>
          </p15:clr>
        </p15:guide>
        <p15:guide id="65" orient="horz" pos="1056" userDrawn="1">
          <p15:clr>
            <a:srgbClr val="F26B43"/>
          </p15:clr>
        </p15:guide>
        <p15:guide id="66" orient="horz" pos="22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71934" y="852742"/>
            <a:ext cx="7448130" cy="5152516"/>
          </a:xfrm>
          <a:prstGeom prst="rect">
            <a:avLst/>
          </a:prstGeom>
        </p:spPr>
      </p:pic>
      <p:sp>
        <p:nvSpPr>
          <p:cNvPr id="12" name="Title 11">
            <a:extLst>
              <a:ext uri="{FF2B5EF4-FFF2-40B4-BE49-F238E27FC236}">
                <a16:creationId xmlns:a16="http://schemas.microsoft.com/office/drawing/2014/main" id="{C2F03B24-5911-487D-A541-83315BB92292}"/>
              </a:ext>
            </a:extLst>
          </p:cNvPr>
          <p:cNvSpPr>
            <a:spLocks noGrp="1"/>
          </p:cNvSpPr>
          <p:nvPr>
            <p:ph type="ctrTitle"/>
          </p:nvPr>
        </p:nvSpPr>
        <p:spPr>
          <a:xfrm>
            <a:off x="501649" y="5456717"/>
            <a:ext cx="7821956" cy="895983"/>
          </a:xfrm>
        </p:spPr>
        <p:txBody>
          <a:bodyPr/>
          <a:lstStyle/>
          <a:p>
            <a:pPr>
              <a:lnSpc>
                <a:spcPct val="100000"/>
              </a:lnSpc>
            </a:pPr>
            <a:r>
              <a:rPr lang="it-IT" sz="2400" b="1" dirty="0" smtClean="0"/>
              <a:t>NED COMMUNITY</a:t>
            </a:r>
            <a:br>
              <a:rPr lang="it-IT" sz="2400" b="1" dirty="0" smtClean="0"/>
            </a:br>
            <a:r>
              <a:rPr lang="it-IT" sz="2400" b="1" dirty="0" smtClean="0">
                <a:solidFill>
                  <a:schemeClr val="bg1"/>
                </a:solidFill>
              </a:rPr>
              <a:t>Analisi di scenario e pianificazione</a:t>
            </a:r>
            <a:endParaRPr lang="it-IT" sz="2000" b="1" i="1" dirty="0">
              <a:solidFill>
                <a:schemeClr val="bg1"/>
              </a:solidFill>
            </a:endParaRPr>
          </a:p>
        </p:txBody>
      </p:sp>
      <p:sp>
        <p:nvSpPr>
          <p:cNvPr id="5" name="Text Placeholder 4">
            <a:extLst>
              <a:ext uri="{FF2B5EF4-FFF2-40B4-BE49-F238E27FC236}">
                <a16:creationId xmlns:a16="http://schemas.microsoft.com/office/drawing/2014/main" id="{5B17207E-7FD3-4B75-ADFE-CC565F8DB8A1}"/>
              </a:ext>
            </a:extLst>
          </p:cNvPr>
          <p:cNvSpPr>
            <a:spLocks noGrp="1"/>
          </p:cNvSpPr>
          <p:nvPr>
            <p:ph type="body" sz="quarter" idx="10"/>
          </p:nvPr>
        </p:nvSpPr>
        <p:spPr/>
        <p:txBody>
          <a:bodyPr>
            <a:noAutofit/>
          </a:bodyPr>
          <a:lstStyle/>
          <a:p>
            <a:r>
              <a:rPr lang="it-IT" b="0" dirty="0" smtClean="0"/>
              <a:t>29 Ottobre 2020</a:t>
            </a:r>
            <a:endParaRPr lang="en-US" b="0" dirty="0"/>
          </a:p>
        </p:txBody>
      </p:sp>
      <p:pic>
        <p:nvPicPr>
          <p:cNvPr id="8" name="Picture 7">
            <a:extLst>
              <a:ext uri="{FF2B5EF4-FFF2-40B4-BE49-F238E27FC236}">
                <a16:creationId xmlns:a16="http://schemas.microsoft.com/office/drawing/2014/main" id="{DD027352-49D3-4126-AC4C-5453033DB884}"/>
              </a:ext>
            </a:extLst>
          </p:cNvPr>
          <p:cNvPicPr>
            <a:picLocks noChangeAspect="1"/>
          </p:cNvPicPr>
          <p:nvPr/>
        </p:nvPicPr>
        <p:blipFill>
          <a:blip r:embed="rId3"/>
          <a:stretch>
            <a:fillRect/>
          </a:stretch>
        </p:blipFill>
        <p:spPr>
          <a:xfrm>
            <a:off x="9363862" y="5677243"/>
            <a:ext cx="2347044" cy="972710"/>
          </a:xfrm>
          <a:prstGeom prst="rect">
            <a:avLst/>
          </a:prstGeom>
        </p:spPr>
      </p:pic>
      <p:sp>
        <p:nvSpPr>
          <p:cNvPr id="10" name="Rectangle 9"/>
          <p:cNvSpPr/>
          <p:nvPr/>
        </p:nvSpPr>
        <p:spPr>
          <a:xfrm>
            <a:off x="9350375" y="320675"/>
            <a:ext cx="2495550" cy="849720"/>
          </a:xfrm>
          <a:prstGeom prst="rect">
            <a:avLst/>
          </a:prstGeom>
        </p:spPr>
        <p:txBody>
          <a:bodyPr>
            <a:spAutoFit/>
          </a:bodyPr>
          <a:lstStyle/>
          <a:p>
            <a:pPr marL="0" lvl="1" eaLnBrk="1" fontAlgn="auto" hangingPunct="1">
              <a:lnSpc>
                <a:spcPct val="106000"/>
              </a:lnSpc>
              <a:spcBef>
                <a:spcPts val="600"/>
              </a:spcBef>
              <a:spcAft>
                <a:spcPts val="0"/>
              </a:spcAft>
              <a:buClr>
                <a:schemeClr val="bg1">
                  <a:lumMod val="50000"/>
                </a:schemeClr>
              </a:buClr>
              <a:tabLst>
                <a:tab pos="5715000" algn="l"/>
              </a:tabLst>
              <a:defRPr/>
            </a:pPr>
            <a:r>
              <a:rPr lang="it-IT" sz="900" b="1" dirty="0" smtClean="0">
                <a:solidFill>
                  <a:schemeClr val="bg1"/>
                </a:solidFill>
                <a:cs typeface="Arial" pitchFamily="34" charset="0"/>
              </a:rPr>
              <a:t>DOCUMENTO CONFIDENZIALE</a:t>
            </a:r>
          </a:p>
          <a:p>
            <a:pPr marL="0" lvl="1">
              <a:lnSpc>
                <a:spcPct val="106000"/>
              </a:lnSpc>
              <a:spcBef>
                <a:spcPts val="600"/>
              </a:spcBef>
              <a:buClr>
                <a:schemeClr val="bg1">
                  <a:lumMod val="50000"/>
                </a:schemeClr>
              </a:buClr>
              <a:tabLst>
                <a:tab pos="5715000" algn="l"/>
              </a:tabLst>
              <a:defRPr/>
            </a:pPr>
            <a:r>
              <a:rPr lang="it-IT" sz="600" dirty="0">
                <a:solidFill>
                  <a:schemeClr val="bg1"/>
                </a:solidFill>
                <a:latin typeface="+mj-lt"/>
                <a:cs typeface="Arial" pitchFamily="34" charset="0"/>
              </a:rPr>
              <a:t>I contenuti del presente documento descrivono in maniera puntuale elementi di natura tecnica e commerciale riservati, la cui diffusione potrebbe nuocere alle capacità competitive e concorrenziali di Deloitte. </a:t>
            </a:r>
          </a:p>
          <a:p>
            <a:pPr marL="0" lvl="1" eaLnBrk="1" fontAlgn="auto" hangingPunct="1">
              <a:lnSpc>
                <a:spcPct val="106000"/>
              </a:lnSpc>
              <a:spcBef>
                <a:spcPts val="600"/>
              </a:spcBef>
              <a:spcAft>
                <a:spcPts val="0"/>
              </a:spcAft>
              <a:buClr>
                <a:schemeClr val="bg1">
                  <a:lumMod val="50000"/>
                </a:schemeClr>
              </a:buClr>
              <a:tabLst>
                <a:tab pos="5715000" algn="l"/>
              </a:tabLst>
              <a:defRPr/>
            </a:pPr>
            <a:endParaRPr lang="it-IT" sz="400" dirty="0">
              <a:solidFill>
                <a:schemeClr val="bg1"/>
              </a:solidFill>
              <a:latin typeface="+mj-lt"/>
              <a:cs typeface="Arial" pitchFamily="34" charset="0"/>
            </a:endParaRPr>
          </a:p>
        </p:txBody>
      </p:sp>
      <p:sp>
        <p:nvSpPr>
          <p:cNvPr id="11" name="Rectangle 10"/>
          <p:cNvSpPr/>
          <p:nvPr/>
        </p:nvSpPr>
        <p:spPr>
          <a:xfrm>
            <a:off x="9350375" y="872239"/>
            <a:ext cx="2495550" cy="679450"/>
          </a:xfrm>
          <a:prstGeom prst="rect">
            <a:avLst/>
          </a:prstGeom>
        </p:spPr>
        <p:txBody>
          <a:bodyPr>
            <a:spAutoFit/>
          </a:bodyPr>
          <a:lstStyle/>
          <a:p>
            <a:pPr marL="0" lvl="1">
              <a:lnSpc>
                <a:spcPct val="106000"/>
              </a:lnSpc>
              <a:spcBef>
                <a:spcPts val="600"/>
              </a:spcBef>
              <a:buClr>
                <a:srgbClr val="313131"/>
              </a:buClr>
              <a:defRPr/>
            </a:pPr>
            <a:r>
              <a:rPr lang="it-IT" sz="600" dirty="0">
                <a:solidFill>
                  <a:schemeClr val="bg1"/>
                </a:solidFill>
              </a:rPr>
              <a:t>Il presente documento ha finalità descrittive al fine di consentire un corretto inquadramento dell’approccio progettuale più adatto alle Vostre esigenze. Nel caso in cui riteneste di avvalerVi del nostro supporto, procederemo alla formalizzazione di una lettera d’incarico o proposta di dettaglio e delle relative condizioni contrattuali.</a:t>
            </a:r>
          </a:p>
        </p:txBody>
      </p:sp>
    </p:spTree>
    <p:extLst>
      <p:ext uri="{BB962C8B-B14F-4D97-AF65-F5344CB8AC3E}">
        <p14:creationId xmlns:p14="http://schemas.microsoft.com/office/powerpoint/2010/main" val="18558397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b="1" dirty="0" smtClean="0">
                <a:solidFill>
                  <a:schemeClr val="bg1"/>
                </a:solidFill>
              </a:rPr>
              <a:t>Impatti del clima sul business</a:t>
            </a:r>
            <a:endParaRPr lang="en-US" sz="2400" b="1" noProof="0" dirty="0">
              <a:solidFill>
                <a:schemeClr val="bg1"/>
              </a:solidFill>
            </a:endParaRPr>
          </a:p>
        </p:txBody>
      </p:sp>
      <p:sp>
        <p:nvSpPr>
          <p:cNvPr id="35" name="Rectangle 3"/>
          <p:cNvSpPr txBox="1">
            <a:spLocks noChangeArrowheads="1"/>
          </p:cNvSpPr>
          <p:nvPr/>
        </p:nvSpPr>
        <p:spPr bwMode="gray">
          <a:xfrm>
            <a:off x="469901" y="1121236"/>
            <a:ext cx="10553699" cy="651476"/>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kern="0" dirty="0">
                <a:solidFill>
                  <a:schemeClr val="bg1"/>
                </a:solidFill>
              </a:rPr>
              <a:t>Le questioni legate al clima, sebbene talvolta definite non finanziarie, possono avere un </a:t>
            </a:r>
            <a:r>
              <a:rPr lang="it-IT" sz="1400" b="1" kern="0" dirty="0">
                <a:solidFill>
                  <a:schemeClr val="bg1"/>
                </a:solidFill>
              </a:rPr>
              <a:t>impatto sostanziale </a:t>
            </a:r>
            <a:r>
              <a:rPr lang="it-IT" sz="1400" kern="0" dirty="0">
                <a:solidFill>
                  <a:schemeClr val="bg1"/>
                </a:solidFill>
              </a:rPr>
              <a:t>a breve e lungo termine sulle </a:t>
            </a:r>
            <a:r>
              <a:rPr lang="it-IT" sz="1400" b="1" kern="0" dirty="0">
                <a:solidFill>
                  <a:schemeClr val="bg1"/>
                </a:solidFill>
              </a:rPr>
              <a:t>operazioni</a:t>
            </a:r>
            <a:r>
              <a:rPr lang="it-IT" sz="1400" kern="0" dirty="0">
                <a:solidFill>
                  <a:schemeClr val="bg1"/>
                </a:solidFill>
              </a:rPr>
              <a:t> </a:t>
            </a:r>
            <a:r>
              <a:rPr lang="it-IT" sz="1400" b="1" kern="0" dirty="0">
                <a:solidFill>
                  <a:schemeClr val="bg1"/>
                </a:solidFill>
              </a:rPr>
              <a:t>commerciali</a:t>
            </a:r>
            <a:r>
              <a:rPr lang="it-IT" sz="1400" kern="0" dirty="0">
                <a:solidFill>
                  <a:schemeClr val="bg1"/>
                </a:solidFill>
              </a:rPr>
              <a:t> dell'organizzazione, nonché sui </a:t>
            </a:r>
            <a:r>
              <a:rPr lang="it-IT" sz="1400" b="1" kern="0" dirty="0">
                <a:solidFill>
                  <a:schemeClr val="bg1"/>
                </a:solidFill>
              </a:rPr>
              <a:t>rischi</a:t>
            </a:r>
            <a:r>
              <a:rPr lang="it-IT" sz="1400" kern="0" dirty="0">
                <a:solidFill>
                  <a:schemeClr val="bg1"/>
                </a:solidFill>
              </a:rPr>
              <a:t> e sui </a:t>
            </a:r>
            <a:r>
              <a:rPr lang="it-IT" sz="1400" b="1" kern="0" dirty="0">
                <a:solidFill>
                  <a:schemeClr val="bg1"/>
                </a:solidFill>
              </a:rPr>
              <a:t>rendimenti</a:t>
            </a:r>
            <a:r>
              <a:rPr lang="it-IT" sz="1400" kern="0" dirty="0">
                <a:solidFill>
                  <a:schemeClr val="bg1"/>
                </a:solidFill>
              </a:rPr>
              <a:t> per gli investitori e sulle loro decisioni di investimento. </a:t>
            </a:r>
            <a:endParaRPr lang="it-IT" sz="1400" kern="0" dirty="0" smtClean="0">
              <a:solidFill>
                <a:schemeClr val="bg1"/>
              </a:solidFill>
            </a:endParaRPr>
          </a:p>
          <a:p>
            <a:pPr lvl="0" defTabSz="914272">
              <a:lnSpc>
                <a:spcPct val="106000"/>
              </a:lnSpc>
              <a:spcBef>
                <a:spcPct val="80000"/>
              </a:spcBef>
              <a:buClr>
                <a:srgbClr val="44546A"/>
              </a:buClr>
              <a:defRPr/>
            </a:pPr>
            <a:r>
              <a:rPr lang="it-IT" sz="1400" kern="0" dirty="0" smtClean="0">
                <a:solidFill>
                  <a:schemeClr val="bg1"/>
                </a:solidFill>
              </a:rPr>
              <a:t>Allo </a:t>
            </a:r>
            <a:r>
              <a:rPr lang="it-IT" sz="1400" kern="0" dirty="0">
                <a:solidFill>
                  <a:schemeClr val="bg1"/>
                </a:solidFill>
              </a:rPr>
              <a:t>stesso modo, le emissioni di gas serra, l'uso del suolo e dell'acqua di un'organizzazione possono avere un impatto sulle stesse risorse su cui fanno affidamento le organizzazioni. Questo a sua volta può influire sulla capacità dell'organizzazione di creare valore. </a:t>
            </a:r>
          </a:p>
        </p:txBody>
      </p:sp>
      <p:pic>
        <p:nvPicPr>
          <p:cNvPr id="60" name="Picture 59"/>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886686" y="2227106"/>
            <a:ext cx="8571027" cy="4228676"/>
          </a:xfrm>
          <a:prstGeom prst="rect">
            <a:avLst/>
          </a:prstGeom>
        </p:spPr>
      </p:pic>
    </p:spTree>
    <p:extLst>
      <p:ext uri="{BB962C8B-B14F-4D97-AF65-F5344CB8AC3E}">
        <p14:creationId xmlns:p14="http://schemas.microsoft.com/office/powerpoint/2010/main" val="11296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b="1" dirty="0" smtClean="0">
                <a:solidFill>
                  <a:schemeClr val="bg1"/>
                </a:solidFill>
              </a:rPr>
              <a:t>Oltre il capitale finanziario</a:t>
            </a:r>
            <a:endParaRPr lang="en-US" sz="2400" b="1" noProof="0" dirty="0">
              <a:solidFill>
                <a:schemeClr val="bg1"/>
              </a:solidFill>
            </a:endParaRPr>
          </a:p>
        </p:txBody>
      </p:sp>
      <p:sp>
        <p:nvSpPr>
          <p:cNvPr id="35" name="Rectangle 3"/>
          <p:cNvSpPr txBox="1">
            <a:spLocks noChangeArrowheads="1"/>
          </p:cNvSpPr>
          <p:nvPr/>
        </p:nvSpPr>
        <p:spPr bwMode="gray">
          <a:xfrm>
            <a:off x="469901" y="1121236"/>
            <a:ext cx="10555200" cy="651476"/>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kern="0" dirty="0">
                <a:solidFill>
                  <a:schemeClr val="bg1"/>
                </a:solidFill>
              </a:rPr>
              <a:t>Poiché </a:t>
            </a:r>
            <a:r>
              <a:rPr lang="it-IT" sz="1400" kern="0" dirty="0" smtClean="0">
                <a:solidFill>
                  <a:schemeClr val="bg1"/>
                </a:solidFill>
              </a:rPr>
              <a:t>le </a:t>
            </a:r>
            <a:r>
              <a:rPr lang="it-IT" sz="1400" kern="0" dirty="0">
                <a:solidFill>
                  <a:schemeClr val="bg1"/>
                </a:solidFill>
              </a:rPr>
              <a:t>questioni legate al clima influenzano la creazione di valore nel tempo, le aziende devono </a:t>
            </a:r>
            <a:r>
              <a:rPr lang="it-IT" sz="1400" kern="0" dirty="0" smtClean="0">
                <a:solidFill>
                  <a:schemeClr val="bg1"/>
                </a:solidFill>
              </a:rPr>
              <a:t>elaborare strategie che non prendano solo in considerazione il </a:t>
            </a:r>
            <a:r>
              <a:rPr lang="it-IT" sz="1400" kern="0" dirty="0">
                <a:solidFill>
                  <a:schemeClr val="bg1"/>
                </a:solidFill>
              </a:rPr>
              <a:t>capitale </a:t>
            </a:r>
            <a:r>
              <a:rPr lang="it-IT" sz="1400" kern="0" dirty="0" smtClean="0">
                <a:solidFill>
                  <a:schemeClr val="bg1"/>
                </a:solidFill>
              </a:rPr>
              <a:t>finanziario ma che considerino anche i </a:t>
            </a:r>
            <a:r>
              <a:rPr lang="it-IT" sz="1400" kern="0" dirty="0">
                <a:solidFill>
                  <a:schemeClr val="bg1"/>
                </a:solidFill>
              </a:rPr>
              <a:t>rischi e </a:t>
            </a:r>
            <a:r>
              <a:rPr lang="it-IT" sz="1400" kern="0" dirty="0" smtClean="0">
                <a:solidFill>
                  <a:schemeClr val="bg1"/>
                </a:solidFill>
              </a:rPr>
              <a:t>le </a:t>
            </a:r>
            <a:r>
              <a:rPr lang="it-IT" sz="1400" kern="0" dirty="0">
                <a:solidFill>
                  <a:schemeClr val="bg1"/>
                </a:solidFill>
              </a:rPr>
              <a:t>opportunità lungo l'intera catena del </a:t>
            </a:r>
            <a:r>
              <a:rPr lang="it-IT" sz="1400" kern="0" dirty="0" smtClean="0">
                <a:solidFill>
                  <a:schemeClr val="bg1"/>
                </a:solidFill>
              </a:rPr>
              <a:t>valore. Inoltre bisogna considerare </a:t>
            </a:r>
            <a:r>
              <a:rPr lang="it-IT" sz="1400" kern="0" dirty="0">
                <a:solidFill>
                  <a:schemeClr val="bg1"/>
                </a:solidFill>
              </a:rPr>
              <a:t>orizzonti temporali più lunghi rispetto alla pianificazione operativa e finanziaria tradizionale e incorporare più livelli di incertezza.</a:t>
            </a:r>
          </a:p>
        </p:txBody>
      </p:sp>
      <p:pic>
        <p:nvPicPr>
          <p:cNvPr id="5" name="Picture 4">
            <a:extLst>
              <a:ext uri="{FF2B5EF4-FFF2-40B4-BE49-F238E27FC236}">
                <a16:creationId xmlns:a16="http://schemas.microsoft.com/office/drawing/2014/main" id="{29182216-58BB-224B-83F3-75E745B288B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98119" y="1977887"/>
            <a:ext cx="7148670" cy="4410060"/>
          </a:xfrm>
          <a:prstGeom prst="rect">
            <a:avLst/>
          </a:prstGeom>
        </p:spPr>
      </p:pic>
      <p:sp>
        <p:nvSpPr>
          <p:cNvPr id="4" name="Right Brace 3"/>
          <p:cNvSpPr/>
          <p:nvPr/>
        </p:nvSpPr>
        <p:spPr>
          <a:xfrm>
            <a:off x="7651529" y="2114521"/>
            <a:ext cx="180311" cy="1742775"/>
          </a:xfrm>
          <a:prstGeom prst="rightBrace">
            <a:avLst/>
          </a:prstGeom>
          <a:ln w="38100">
            <a:solidFill>
              <a:srgbClr val="70C2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3"/>
          <p:cNvSpPr txBox="1">
            <a:spLocks noChangeArrowheads="1"/>
          </p:cNvSpPr>
          <p:nvPr/>
        </p:nvSpPr>
        <p:spPr bwMode="gray">
          <a:xfrm>
            <a:off x="8441997" y="2245455"/>
            <a:ext cx="2888155" cy="1480905"/>
          </a:xfrm>
          <a:prstGeom prst="rect">
            <a:avLst/>
          </a:prstGeom>
          <a:solidFill>
            <a:schemeClr val="tx1"/>
          </a:solidFill>
          <a:ln w="9525">
            <a:noFill/>
            <a:miter lim="800000"/>
            <a:headEnd/>
            <a:tailEnd/>
          </a:ln>
        </p:spPr>
        <p:txBody>
          <a:bodyPr lIns="0" tIns="0" rIns="0" bIns="0"/>
          <a:lstStyle/>
          <a:p>
            <a:pPr marL="285750" lvl="0" indent="-285750" defTabSz="914272">
              <a:lnSpc>
                <a:spcPct val="106000"/>
              </a:lnSpc>
              <a:spcBef>
                <a:spcPct val="80000"/>
              </a:spcBef>
              <a:buClr>
                <a:srgbClr val="70C2B4"/>
              </a:buClr>
              <a:buSzPct val="102000"/>
              <a:buFont typeface="Arial" panose="020B0604020202020204" pitchFamily="34" charset="0"/>
              <a:buChar char="•"/>
              <a:defRPr/>
            </a:pPr>
            <a:r>
              <a:rPr lang="en-US" sz="1600" b="1" kern="0" dirty="0" smtClean="0">
                <a:solidFill>
                  <a:srgbClr val="70C2B4"/>
                </a:solidFill>
              </a:rPr>
              <a:t>Technological  </a:t>
            </a:r>
            <a:r>
              <a:rPr lang="en-US" sz="1600" b="1" kern="0" dirty="0">
                <a:solidFill>
                  <a:srgbClr val="70C2B4"/>
                </a:solidFill>
              </a:rPr>
              <a:t>obsolescence</a:t>
            </a:r>
            <a:endParaRPr lang="en-US" sz="1600" b="1" kern="0" dirty="0" smtClean="0">
              <a:solidFill>
                <a:srgbClr val="70C2B4"/>
              </a:solidFill>
            </a:endParaRPr>
          </a:p>
          <a:p>
            <a:pPr marL="285750" lvl="0" indent="-285750" defTabSz="914272">
              <a:lnSpc>
                <a:spcPct val="106000"/>
              </a:lnSpc>
              <a:spcBef>
                <a:spcPct val="80000"/>
              </a:spcBef>
              <a:buClr>
                <a:srgbClr val="70C2B4"/>
              </a:buClr>
              <a:buSzPct val="102000"/>
              <a:buFont typeface="Arial" panose="020B0604020202020204" pitchFamily="34" charset="0"/>
              <a:buChar char="•"/>
              <a:defRPr/>
            </a:pPr>
            <a:r>
              <a:rPr lang="en-US" sz="1600" b="1" kern="0" dirty="0" smtClean="0">
                <a:solidFill>
                  <a:srgbClr val="70C2B4"/>
                </a:solidFill>
              </a:rPr>
              <a:t>Service adaptability</a:t>
            </a:r>
          </a:p>
          <a:p>
            <a:pPr marL="285750" lvl="0" indent="-285750" defTabSz="914272">
              <a:lnSpc>
                <a:spcPct val="106000"/>
              </a:lnSpc>
              <a:spcBef>
                <a:spcPct val="80000"/>
              </a:spcBef>
              <a:buClr>
                <a:srgbClr val="70C2B4"/>
              </a:buClr>
              <a:buSzPct val="102000"/>
              <a:buFont typeface="Arial" panose="020B0604020202020204" pitchFamily="34" charset="0"/>
              <a:buChar char="•"/>
              <a:defRPr/>
            </a:pPr>
            <a:r>
              <a:rPr lang="en-US" sz="1600" b="1" kern="0" dirty="0" smtClean="0">
                <a:solidFill>
                  <a:srgbClr val="70C2B4"/>
                </a:solidFill>
              </a:rPr>
              <a:t>Supply chain impact</a:t>
            </a:r>
          </a:p>
          <a:p>
            <a:pPr marL="285750" lvl="0" indent="-285750" defTabSz="914272">
              <a:lnSpc>
                <a:spcPct val="106000"/>
              </a:lnSpc>
              <a:spcBef>
                <a:spcPct val="80000"/>
              </a:spcBef>
              <a:buClr>
                <a:srgbClr val="70C2B4"/>
              </a:buClr>
              <a:buSzPct val="102000"/>
              <a:buFont typeface="Arial" panose="020B0604020202020204" pitchFamily="34" charset="0"/>
              <a:buChar char="•"/>
              <a:defRPr/>
            </a:pPr>
            <a:r>
              <a:rPr lang="en-US" sz="1600" b="1" kern="0" dirty="0" smtClean="0">
                <a:solidFill>
                  <a:srgbClr val="70C2B4"/>
                </a:solidFill>
              </a:rPr>
              <a:t>Impact on debt</a:t>
            </a:r>
            <a:endParaRPr lang="en-US" sz="1600" b="1" kern="0" dirty="0">
              <a:solidFill>
                <a:srgbClr val="70C2B4"/>
              </a:solidFill>
            </a:endParaRPr>
          </a:p>
        </p:txBody>
      </p:sp>
    </p:spTree>
    <p:extLst>
      <p:ext uri="{BB962C8B-B14F-4D97-AF65-F5344CB8AC3E}">
        <p14:creationId xmlns:p14="http://schemas.microsoft.com/office/powerpoint/2010/main" val="222118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b="1" dirty="0" smtClean="0">
                <a:solidFill>
                  <a:schemeClr val="bg1"/>
                </a:solidFill>
              </a:rPr>
              <a:t>L’ analisi di scenario e l’applicazione al business (1/2)</a:t>
            </a:r>
            <a:endParaRPr lang="it-IT" sz="2400" b="1" dirty="0">
              <a:solidFill>
                <a:schemeClr val="bg1"/>
              </a:solidFill>
            </a:endParaRPr>
          </a:p>
        </p:txBody>
      </p:sp>
      <p:sp>
        <p:nvSpPr>
          <p:cNvPr id="35" name="Rectangle 3"/>
          <p:cNvSpPr txBox="1">
            <a:spLocks noChangeArrowheads="1"/>
          </p:cNvSpPr>
          <p:nvPr/>
        </p:nvSpPr>
        <p:spPr bwMode="gray">
          <a:xfrm>
            <a:off x="469901" y="5210636"/>
            <a:ext cx="10555200" cy="651476"/>
          </a:xfrm>
          <a:prstGeom prst="rect">
            <a:avLst/>
          </a:prstGeom>
          <a:solidFill>
            <a:schemeClr val="tx1"/>
          </a:solidFill>
          <a:ln w="9525">
            <a:noFill/>
            <a:miter lim="800000"/>
            <a:headEnd/>
            <a:tailEnd/>
          </a:ln>
        </p:spPr>
        <p:txBody>
          <a:bodyPr lIns="0" tIns="0" rIns="0" bIns="0"/>
          <a:lstStyle/>
          <a:p>
            <a:pPr lvl="0" defTabSz="914272">
              <a:lnSpc>
                <a:spcPct val="106000"/>
              </a:lnSpc>
              <a:buClr>
                <a:srgbClr val="44546A"/>
              </a:buClr>
              <a:defRPr/>
            </a:pPr>
            <a:r>
              <a:rPr lang="it-IT" sz="1400" b="1" kern="0" dirty="0" smtClean="0">
                <a:solidFill>
                  <a:schemeClr val="bg1"/>
                </a:solidFill>
              </a:rPr>
              <a:t>A seguito dell’analisi di scenario sono due gli </a:t>
            </a:r>
            <a:r>
              <a:rPr lang="it-IT" sz="1400" b="1" kern="0" dirty="0" err="1" smtClean="0">
                <a:solidFill>
                  <a:schemeClr val="bg1"/>
                </a:solidFill>
              </a:rPr>
              <a:t>step</a:t>
            </a:r>
            <a:r>
              <a:rPr lang="it-IT" sz="1400" b="1" kern="0" dirty="0" smtClean="0">
                <a:solidFill>
                  <a:schemeClr val="bg1"/>
                </a:solidFill>
              </a:rPr>
              <a:t> fondamentali da applicare :</a:t>
            </a:r>
            <a:endParaRPr lang="it-IT" sz="1400" b="1" kern="0" dirty="0">
              <a:solidFill>
                <a:schemeClr val="bg1"/>
              </a:solidFill>
            </a:endParaRPr>
          </a:p>
          <a:p>
            <a:pPr marL="342900" indent="-342900" defTabSz="914272">
              <a:lnSpc>
                <a:spcPct val="106000"/>
              </a:lnSpc>
              <a:buClr>
                <a:schemeClr val="bg1"/>
              </a:buClr>
              <a:buAutoNum type="arabicParenR"/>
              <a:defRPr/>
            </a:pPr>
            <a:r>
              <a:rPr lang="it-IT" sz="1400" kern="0" dirty="0" smtClean="0">
                <a:solidFill>
                  <a:schemeClr val="bg1"/>
                </a:solidFill>
              </a:rPr>
              <a:t>Valutare </a:t>
            </a:r>
            <a:r>
              <a:rPr lang="it-IT" sz="1400" kern="0" dirty="0">
                <a:solidFill>
                  <a:schemeClr val="bg1"/>
                </a:solidFill>
              </a:rPr>
              <a:t>gli impatti </a:t>
            </a:r>
            <a:r>
              <a:rPr lang="it-IT" sz="1400" kern="0" dirty="0" smtClean="0">
                <a:solidFill>
                  <a:schemeClr val="bg1"/>
                </a:solidFill>
              </a:rPr>
              <a:t>che le risultanze dell’analisi di scenario possono aver sul business </a:t>
            </a:r>
          </a:p>
          <a:p>
            <a:pPr marL="342900" indent="-342900" defTabSz="914272">
              <a:lnSpc>
                <a:spcPct val="106000"/>
              </a:lnSpc>
              <a:buClr>
                <a:schemeClr val="bg1"/>
              </a:buClr>
              <a:buAutoNum type="arabicParenR"/>
              <a:defRPr/>
            </a:pPr>
            <a:r>
              <a:rPr lang="it-IT" sz="1400" kern="0" dirty="0" smtClean="0">
                <a:solidFill>
                  <a:schemeClr val="bg1"/>
                </a:solidFill>
              </a:rPr>
              <a:t>Identificare </a:t>
            </a:r>
            <a:r>
              <a:rPr lang="it-IT" sz="1400" kern="0" dirty="0">
                <a:solidFill>
                  <a:schemeClr val="bg1"/>
                </a:solidFill>
              </a:rPr>
              <a:t>le potenziali risposte, che possono includere modifiche al modello di business, modifiche al mix di portafoglio o </a:t>
            </a:r>
            <a:r>
              <a:rPr lang="it-IT" sz="1400" kern="0" dirty="0" smtClean="0">
                <a:solidFill>
                  <a:schemeClr val="bg1"/>
                </a:solidFill>
              </a:rPr>
              <a:t>investimenti </a:t>
            </a:r>
            <a:r>
              <a:rPr lang="it-IT" sz="1400" kern="0" dirty="0">
                <a:solidFill>
                  <a:schemeClr val="bg1"/>
                </a:solidFill>
              </a:rPr>
              <a:t>in aumento della capacità e tecnologie</a:t>
            </a:r>
          </a:p>
        </p:txBody>
      </p:sp>
      <p:sp>
        <p:nvSpPr>
          <p:cNvPr id="8" name="Oval 7">
            <a:extLst>
              <a:ext uri="{FF2B5EF4-FFF2-40B4-BE49-F238E27FC236}">
                <a16:creationId xmlns:a16="http://schemas.microsoft.com/office/drawing/2014/main" id="{0D9BF483-51FB-429E-B933-2F711A8FED96}"/>
              </a:ext>
            </a:extLst>
          </p:cNvPr>
          <p:cNvSpPr/>
          <p:nvPr/>
        </p:nvSpPr>
        <p:spPr bwMode="gray">
          <a:xfrm>
            <a:off x="1302138" y="680720"/>
            <a:ext cx="1703073" cy="1699552"/>
          </a:xfrm>
          <a:prstGeom prst="ellipse">
            <a:avLst/>
          </a:prstGeom>
          <a:solidFill>
            <a:schemeClr val="accent6"/>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ea typeface="+mn-ea"/>
              <a:cs typeface="+mn-cs"/>
            </a:endParaRPr>
          </a:p>
        </p:txBody>
      </p:sp>
      <p:sp>
        <p:nvSpPr>
          <p:cNvPr id="9" name="Oval 8">
            <a:extLst>
              <a:ext uri="{FF2B5EF4-FFF2-40B4-BE49-F238E27FC236}">
                <a16:creationId xmlns:a16="http://schemas.microsoft.com/office/drawing/2014/main" id="{637C32F3-7C3A-4EB7-B5F9-7A88F5CBC96B}"/>
              </a:ext>
            </a:extLst>
          </p:cNvPr>
          <p:cNvSpPr/>
          <p:nvPr/>
        </p:nvSpPr>
        <p:spPr bwMode="gray">
          <a:xfrm>
            <a:off x="1495744" y="873926"/>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ea typeface="+mn-ea"/>
              <a:cs typeface="+mn-cs"/>
            </a:endParaRPr>
          </a:p>
        </p:txBody>
      </p:sp>
      <p:sp>
        <p:nvSpPr>
          <p:cNvPr id="10" name="Freeform 542">
            <a:extLst>
              <a:ext uri="{FF2B5EF4-FFF2-40B4-BE49-F238E27FC236}">
                <a16:creationId xmlns:a16="http://schemas.microsoft.com/office/drawing/2014/main" id="{1F6218EF-ED41-4675-80A8-2C58357BE7A5}"/>
              </a:ext>
            </a:extLst>
          </p:cNvPr>
          <p:cNvSpPr>
            <a:spLocks noEditPoints="1"/>
          </p:cNvSpPr>
          <p:nvPr/>
        </p:nvSpPr>
        <p:spPr bwMode="auto">
          <a:xfrm>
            <a:off x="1912638" y="1144177"/>
            <a:ext cx="482072" cy="772637"/>
          </a:xfrm>
          <a:custGeom>
            <a:avLst/>
            <a:gdLst>
              <a:gd name="T0" fmla="*/ 99 w 199"/>
              <a:gd name="T1" fmla="*/ 0 h 320"/>
              <a:gd name="T2" fmla="*/ 99 w 199"/>
              <a:gd name="T3" fmla="*/ 0 h 320"/>
              <a:gd name="T4" fmla="*/ 99 w 199"/>
              <a:gd name="T5" fmla="*/ 0 h 320"/>
              <a:gd name="T6" fmla="*/ 99 w 199"/>
              <a:gd name="T7" fmla="*/ 0 h 320"/>
              <a:gd name="T8" fmla="*/ 98 w 199"/>
              <a:gd name="T9" fmla="*/ 0 h 320"/>
              <a:gd name="T10" fmla="*/ 0 w 199"/>
              <a:gd name="T11" fmla="*/ 95 h 320"/>
              <a:gd name="T12" fmla="*/ 19 w 199"/>
              <a:gd name="T13" fmla="*/ 158 h 320"/>
              <a:gd name="T14" fmla="*/ 45 w 199"/>
              <a:gd name="T15" fmla="*/ 213 h 320"/>
              <a:gd name="T16" fmla="*/ 45 w 199"/>
              <a:gd name="T17" fmla="*/ 245 h 320"/>
              <a:gd name="T18" fmla="*/ 46 w 199"/>
              <a:gd name="T19" fmla="*/ 246 h 320"/>
              <a:gd name="T20" fmla="*/ 45 w 199"/>
              <a:gd name="T21" fmla="*/ 247 h 320"/>
              <a:gd name="T22" fmla="*/ 56 w 199"/>
              <a:gd name="T23" fmla="*/ 311 h 320"/>
              <a:gd name="T24" fmla="*/ 67 w 199"/>
              <a:gd name="T25" fmla="*/ 320 h 320"/>
              <a:gd name="T26" fmla="*/ 131 w 199"/>
              <a:gd name="T27" fmla="*/ 320 h 320"/>
              <a:gd name="T28" fmla="*/ 141 w 199"/>
              <a:gd name="T29" fmla="*/ 311 h 320"/>
              <a:gd name="T30" fmla="*/ 152 w 199"/>
              <a:gd name="T31" fmla="*/ 247 h 320"/>
              <a:gd name="T32" fmla="*/ 152 w 199"/>
              <a:gd name="T33" fmla="*/ 246 h 320"/>
              <a:gd name="T34" fmla="*/ 152 w 199"/>
              <a:gd name="T35" fmla="*/ 245 h 320"/>
              <a:gd name="T36" fmla="*/ 152 w 199"/>
              <a:gd name="T37" fmla="*/ 213 h 320"/>
              <a:gd name="T38" fmla="*/ 179 w 199"/>
              <a:gd name="T39" fmla="*/ 158 h 320"/>
              <a:gd name="T40" fmla="*/ 199 w 199"/>
              <a:gd name="T41" fmla="*/ 95 h 320"/>
              <a:gd name="T42" fmla="*/ 99 w 199"/>
              <a:gd name="T43" fmla="*/ 0 h 320"/>
              <a:gd name="T44" fmla="*/ 122 w 199"/>
              <a:gd name="T45" fmla="*/ 298 h 320"/>
              <a:gd name="T46" fmla="*/ 76 w 199"/>
              <a:gd name="T47" fmla="*/ 298 h 320"/>
              <a:gd name="T48" fmla="*/ 69 w 199"/>
              <a:gd name="T49" fmla="*/ 256 h 320"/>
              <a:gd name="T50" fmla="*/ 129 w 199"/>
              <a:gd name="T51" fmla="*/ 256 h 320"/>
              <a:gd name="T52" fmla="*/ 122 w 199"/>
              <a:gd name="T53" fmla="*/ 298 h 320"/>
              <a:gd name="T54" fmla="*/ 161 w 199"/>
              <a:gd name="T55" fmla="*/ 147 h 320"/>
              <a:gd name="T56" fmla="*/ 131 w 199"/>
              <a:gd name="T57" fmla="*/ 213 h 320"/>
              <a:gd name="T58" fmla="*/ 131 w 199"/>
              <a:gd name="T59" fmla="*/ 234 h 320"/>
              <a:gd name="T60" fmla="*/ 109 w 199"/>
              <a:gd name="T61" fmla="*/ 234 h 320"/>
              <a:gd name="T62" fmla="*/ 109 w 199"/>
              <a:gd name="T63" fmla="*/ 153 h 320"/>
              <a:gd name="T64" fmla="*/ 128 w 199"/>
              <a:gd name="T65" fmla="*/ 135 h 320"/>
              <a:gd name="T66" fmla="*/ 128 w 199"/>
              <a:gd name="T67" fmla="*/ 120 h 320"/>
              <a:gd name="T68" fmla="*/ 112 w 199"/>
              <a:gd name="T69" fmla="*/ 120 h 320"/>
              <a:gd name="T70" fmla="*/ 99 w 199"/>
              <a:gd name="T71" fmla="*/ 134 h 320"/>
              <a:gd name="T72" fmla="*/ 85 w 199"/>
              <a:gd name="T73" fmla="*/ 120 h 320"/>
              <a:gd name="T74" fmla="*/ 70 w 199"/>
              <a:gd name="T75" fmla="*/ 120 h 320"/>
              <a:gd name="T76" fmla="*/ 70 w 199"/>
              <a:gd name="T77" fmla="*/ 135 h 320"/>
              <a:gd name="T78" fmla="*/ 88 w 199"/>
              <a:gd name="T79" fmla="*/ 153 h 320"/>
              <a:gd name="T80" fmla="*/ 88 w 199"/>
              <a:gd name="T81" fmla="*/ 234 h 320"/>
              <a:gd name="T82" fmla="*/ 67 w 199"/>
              <a:gd name="T83" fmla="*/ 234 h 320"/>
              <a:gd name="T84" fmla="*/ 67 w 199"/>
              <a:gd name="T85" fmla="*/ 213 h 320"/>
              <a:gd name="T86" fmla="*/ 37 w 199"/>
              <a:gd name="T87" fmla="*/ 146 h 320"/>
              <a:gd name="T88" fmla="*/ 21 w 199"/>
              <a:gd name="T89" fmla="*/ 95 h 320"/>
              <a:gd name="T90" fmla="*/ 99 w 199"/>
              <a:gd name="T91" fmla="*/ 21 h 320"/>
              <a:gd name="T92" fmla="*/ 177 w 199"/>
              <a:gd name="T93" fmla="*/ 95 h 320"/>
              <a:gd name="T94" fmla="*/ 161 w 199"/>
              <a:gd name="T95" fmla="*/ 1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20">
                <a:moveTo>
                  <a:pt x="99" y="0"/>
                </a:moveTo>
                <a:cubicBezTo>
                  <a:pt x="99" y="0"/>
                  <a:pt x="99" y="0"/>
                  <a:pt x="99" y="0"/>
                </a:cubicBezTo>
                <a:cubicBezTo>
                  <a:pt x="99" y="0"/>
                  <a:pt x="99" y="0"/>
                  <a:pt x="99" y="0"/>
                </a:cubicBezTo>
                <a:cubicBezTo>
                  <a:pt x="99" y="0"/>
                  <a:pt x="99" y="0"/>
                  <a:pt x="99" y="0"/>
                </a:cubicBezTo>
                <a:cubicBezTo>
                  <a:pt x="99" y="0"/>
                  <a:pt x="99" y="0"/>
                  <a:pt x="98" y="0"/>
                </a:cubicBezTo>
                <a:cubicBezTo>
                  <a:pt x="45" y="0"/>
                  <a:pt x="0" y="44"/>
                  <a:pt x="0" y="95"/>
                </a:cubicBezTo>
                <a:cubicBezTo>
                  <a:pt x="0" y="129"/>
                  <a:pt x="18" y="157"/>
                  <a:pt x="19" y="158"/>
                </a:cubicBezTo>
                <a:cubicBezTo>
                  <a:pt x="32" y="179"/>
                  <a:pt x="45" y="206"/>
                  <a:pt x="45" y="213"/>
                </a:cubicBezTo>
                <a:cubicBezTo>
                  <a:pt x="45" y="245"/>
                  <a:pt x="45" y="245"/>
                  <a:pt x="45" y="245"/>
                </a:cubicBezTo>
                <a:cubicBezTo>
                  <a:pt x="45" y="245"/>
                  <a:pt x="45" y="246"/>
                  <a:pt x="46" y="246"/>
                </a:cubicBezTo>
                <a:cubicBezTo>
                  <a:pt x="46" y="246"/>
                  <a:pt x="45" y="246"/>
                  <a:pt x="45" y="247"/>
                </a:cubicBezTo>
                <a:cubicBezTo>
                  <a:pt x="56" y="311"/>
                  <a:pt x="56" y="311"/>
                  <a:pt x="56" y="311"/>
                </a:cubicBezTo>
                <a:cubicBezTo>
                  <a:pt x="57" y="316"/>
                  <a:pt x="61" y="320"/>
                  <a:pt x="67" y="320"/>
                </a:cubicBezTo>
                <a:cubicBezTo>
                  <a:pt x="131" y="320"/>
                  <a:pt x="131" y="320"/>
                  <a:pt x="131" y="320"/>
                </a:cubicBezTo>
                <a:cubicBezTo>
                  <a:pt x="136" y="320"/>
                  <a:pt x="140" y="316"/>
                  <a:pt x="141" y="311"/>
                </a:cubicBezTo>
                <a:cubicBezTo>
                  <a:pt x="152" y="247"/>
                  <a:pt x="152" y="247"/>
                  <a:pt x="152" y="247"/>
                </a:cubicBezTo>
                <a:cubicBezTo>
                  <a:pt x="152" y="246"/>
                  <a:pt x="152" y="246"/>
                  <a:pt x="152" y="246"/>
                </a:cubicBezTo>
                <a:cubicBezTo>
                  <a:pt x="152" y="246"/>
                  <a:pt x="152" y="245"/>
                  <a:pt x="152" y="245"/>
                </a:cubicBezTo>
                <a:cubicBezTo>
                  <a:pt x="152" y="213"/>
                  <a:pt x="152" y="213"/>
                  <a:pt x="152" y="213"/>
                </a:cubicBezTo>
                <a:cubicBezTo>
                  <a:pt x="152" y="206"/>
                  <a:pt x="166" y="179"/>
                  <a:pt x="179" y="158"/>
                </a:cubicBezTo>
                <a:cubicBezTo>
                  <a:pt x="180" y="157"/>
                  <a:pt x="199" y="129"/>
                  <a:pt x="199" y="95"/>
                </a:cubicBezTo>
                <a:cubicBezTo>
                  <a:pt x="199" y="44"/>
                  <a:pt x="153" y="0"/>
                  <a:pt x="99" y="0"/>
                </a:cubicBezTo>
                <a:close/>
                <a:moveTo>
                  <a:pt x="122" y="298"/>
                </a:moveTo>
                <a:cubicBezTo>
                  <a:pt x="76" y="298"/>
                  <a:pt x="76" y="298"/>
                  <a:pt x="76" y="298"/>
                </a:cubicBezTo>
                <a:cubicBezTo>
                  <a:pt x="69" y="256"/>
                  <a:pt x="69" y="256"/>
                  <a:pt x="69" y="256"/>
                </a:cubicBezTo>
                <a:cubicBezTo>
                  <a:pt x="129" y="256"/>
                  <a:pt x="129" y="256"/>
                  <a:pt x="129" y="256"/>
                </a:cubicBezTo>
                <a:lnTo>
                  <a:pt x="122" y="298"/>
                </a:lnTo>
                <a:close/>
                <a:moveTo>
                  <a:pt x="161" y="147"/>
                </a:moveTo>
                <a:cubicBezTo>
                  <a:pt x="154" y="158"/>
                  <a:pt x="131" y="196"/>
                  <a:pt x="131" y="213"/>
                </a:cubicBezTo>
                <a:cubicBezTo>
                  <a:pt x="131" y="234"/>
                  <a:pt x="131" y="234"/>
                  <a:pt x="131" y="234"/>
                </a:cubicBezTo>
                <a:cubicBezTo>
                  <a:pt x="109" y="234"/>
                  <a:pt x="109" y="234"/>
                  <a:pt x="109" y="234"/>
                </a:cubicBezTo>
                <a:cubicBezTo>
                  <a:pt x="109" y="153"/>
                  <a:pt x="109" y="153"/>
                  <a:pt x="109" y="153"/>
                </a:cubicBezTo>
                <a:cubicBezTo>
                  <a:pt x="128" y="135"/>
                  <a:pt x="128" y="135"/>
                  <a:pt x="128" y="135"/>
                </a:cubicBezTo>
                <a:cubicBezTo>
                  <a:pt x="132" y="131"/>
                  <a:pt x="132" y="124"/>
                  <a:pt x="128" y="120"/>
                </a:cubicBezTo>
                <a:cubicBezTo>
                  <a:pt x="123" y="116"/>
                  <a:pt x="117" y="116"/>
                  <a:pt x="112" y="120"/>
                </a:cubicBezTo>
                <a:cubicBezTo>
                  <a:pt x="99" y="134"/>
                  <a:pt x="99" y="134"/>
                  <a:pt x="99" y="134"/>
                </a:cubicBezTo>
                <a:cubicBezTo>
                  <a:pt x="85" y="120"/>
                  <a:pt x="85" y="120"/>
                  <a:pt x="85" y="120"/>
                </a:cubicBezTo>
                <a:cubicBezTo>
                  <a:pt x="81" y="116"/>
                  <a:pt x="74" y="116"/>
                  <a:pt x="70" y="120"/>
                </a:cubicBezTo>
                <a:cubicBezTo>
                  <a:pt x="66" y="124"/>
                  <a:pt x="66" y="131"/>
                  <a:pt x="70" y="135"/>
                </a:cubicBezTo>
                <a:cubicBezTo>
                  <a:pt x="88" y="153"/>
                  <a:pt x="88" y="153"/>
                  <a:pt x="88" y="153"/>
                </a:cubicBezTo>
                <a:cubicBezTo>
                  <a:pt x="88" y="234"/>
                  <a:pt x="88" y="234"/>
                  <a:pt x="88" y="234"/>
                </a:cubicBezTo>
                <a:cubicBezTo>
                  <a:pt x="67" y="234"/>
                  <a:pt x="67" y="234"/>
                  <a:pt x="67" y="234"/>
                </a:cubicBezTo>
                <a:cubicBezTo>
                  <a:pt x="67" y="213"/>
                  <a:pt x="67" y="213"/>
                  <a:pt x="67" y="213"/>
                </a:cubicBezTo>
                <a:cubicBezTo>
                  <a:pt x="67" y="196"/>
                  <a:pt x="44" y="158"/>
                  <a:pt x="37" y="146"/>
                </a:cubicBezTo>
                <a:cubicBezTo>
                  <a:pt x="37" y="146"/>
                  <a:pt x="21" y="123"/>
                  <a:pt x="21" y="95"/>
                </a:cubicBezTo>
                <a:cubicBezTo>
                  <a:pt x="21" y="55"/>
                  <a:pt x="57" y="21"/>
                  <a:pt x="99" y="21"/>
                </a:cubicBezTo>
                <a:cubicBezTo>
                  <a:pt x="141" y="21"/>
                  <a:pt x="177" y="55"/>
                  <a:pt x="177" y="95"/>
                </a:cubicBezTo>
                <a:cubicBezTo>
                  <a:pt x="177" y="122"/>
                  <a:pt x="161" y="146"/>
                  <a:pt x="161" y="14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prstClr val="black"/>
              </a:solidFill>
              <a:effectLst/>
              <a:uLnTx/>
              <a:uFillTx/>
              <a:ea typeface="+mn-ea"/>
              <a:cs typeface="+mn-cs"/>
            </a:endParaRPr>
          </a:p>
        </p:txBody>
      </p:sp>
      <p:sp>
        <p:nvSpPr>
          <p:cNvPr id="11" name="Round Diagonal Corner Rectangle 10">
            <a:extLst>
              <a:ext uri="{FF2B5EF4-FFF2-40B4-BE49-F238E27FC236}">
                <a16:creationId xmlns:a16="http://schemas.microsoft.com/office/drawing/2014/main" id="{18505A1F-20ED-4B1C-B58C-C464FE0E1DC8}"/>
              </a:ext>
            </a:extLst>
          </p:cNvPr>
          <p:cNvSpPr/>
          <p:nvPr/>
        </p:nvSpPr>
        <p:spPr bwMode="gray">
          <a:xfrm>
            <a:off x="582548" y="2463111"/>
            <a:ext cx="3174136" cy="2418067"/>
          </a:xfrm>
          <a:prstGeom prst="round2DiagRect">
            <a:avLst/>
          </a:prstGeom>
          <a:solidFill>
            <a:srgbClr val="00A3E0"/>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latin typeface="Calibri Light"/>
              <a:ea typeface="+mn-ea"/>
              <a:cs typeface="+mn-cs"/>
            </a:endParaRPr>
          </a:p>
        </p:txBody>
      </p:sp>
      <p:sp>
        <p:nvSpPr>
          <p:cNvPr id="12" name="Rectangle 11">
            <a:extLst>
              <a:ext uri="{FF2B5EF4-FFF2-40B4-BE49-F238E27FC236}">
                <a16:creationId xmlns:a16="http://schemas.microsoft.com/office/drawing/2014/main" id="{BF82051D-8009-45E8-8F0F-036D1679038F}"/>
              </a:ext>
            </a:extLst>
          </p:cNvPr>
          <p:cNvSpPr/>
          <p:nvPr/>
        </p:nvSpPr>
        <p:spPr>
          <a:xfrm>
            <a:off x="619880" y="2630509"/>
            <a:ext cx="3180845" cy="707886"/>
          </a:xfrm>
          <a:prstGeom prst="rect">
            <a:avLst/>
          </a:prstGeom>
        </p:spPr>
        <p:txBody>
          <a:bodyPr wrap="square">
            <a:spAutoFit/>
          </a:bodyPr>
          <a:lstStyle/>
          <a:p>
            <a:pPr lvl="0" algn="ctr">
              <a:defRPr/>
            </a:pPr>
            <a:r>
              <a:rPr lang="it-IT" sz="2000" b="1" dirty="0" smtClean="0">
                <a:solidFill>
                  <a:prstClr val="white"/>
                </a:solidFill>
              </a:rPr>
              <a:t>Identificare e definire il perimetro dell’analisi</a:t>
            </a:r>
            <a:endParaRPr lang="it-IT" sz="2000" b="1" dirty="0">
              <a:solidFill>
                <a:prstClr val="white"/>
              </a:solidFill>
            </a:endParaRPr>
          </a:p>
        </p:txBody>
      </p:sp>
      <p:sp>
        <p:nvSpPr>
          <p:cNvPr id="13" name="Rectangle 12">
            <a:extLst>
              <a:ext uri="{FF2B5EF4-FFF2-40B4-BE49-F238E27FC236}">
                <a16:creationId xmlns:a16="http://schemas.microsoft.com/office/drawing/2014/main" id="{C8F23EE7-AB28-40EE-978D-9C5F66A46356}"/>
              </a:ext>
            </a:extLst>
          </p:cNvPr>
          <p:cNvSpPr/>
          <p:nvPr/>
        </p:nvSpPr>
        <p:spPr>
          <a:xfrm>
            <a:off x="767513" y="3318227"/>
            <a:ext cx="2885578" cy="738664"/>
          </a:xfrm>
          <a:prstGeom prst="rect">
            <a:avLst/>
          </a:prstGeom>
        </p:spPr>
        <p:txBody>
          <a:bodyPr wrap="square">
            <a:spAutoFit/>
          </a:bodyPr>
          <a:lstStyle/>
          <a:p>
            <a:r>
              <a:rPr lang="it-IT" sz="1400" dirty="0" smtClean="0">
                <a:solidFill>
                  <a:schemeClr val="bg1"/>
                </a:solidFill>
              </a:rPr>
              <a:t>Scenari devono comprendere una serie di rischi fisici e di transizione rilevanti per l'organizzazione</a:t>
            </a:r>
            <a:endParaRPr lang="it-IT" sz="1400" dirty="0">
              <a:solidFill>
                <a:schemeClr val="bg1"/>
              </a:solidFill>
            </a:endParaRPr>
          </a:p>
        </p:txBody>
      </p:sp>
      <p:sp>
        <p:nvSpPr>
          <p:cNvPr id="14" name="Oval 13">
            <a:extLst>
              <a:ext uri="{FF2B5EF4-FFF2-40B4-BE49-F238E27FC236}">
                <a16:creationId xmlns:a16="http://schemas.microsoft.com/office/drawing/2014/main" id="{B6192984-B33C-4680-80DD-0B04E833DF41}"/>
              </a:ext>
            </a:extLst>
          </p:cNvPr>
          <p:cNvSpPr/>
          <p:nvPr/>
        </p:nvSpPr>
        <p:spPr bwMode="gray">
          <a:xfrm>
            <a:off x="5400516" y="701740"/>
            <a:ext cx="1703073" cy="1699552"/>
          </a:xfrm>
          <a:prstGeom prst="ellipse">
            <a:avLst/>
          </a:prstGeom>
          <a:solidFill>
            <a:srgbClr val="00ABAB"/>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ea typeface="+mn-ea"/>
              <a:cs typeface="+mn-cs"/>
            </a:endParaRPr>
          </a:p>
        </p:txBody>
      </p:sp>
      <p:sp>
        <p:nvSpPr>
          <p:cNvPr id="15" name="Oval 14">
            <a:extLst>
              <a:ext uri="{FF2B5EF4-FFF2-40B4-BE49-F238E27FC236}">
                <a16:creationId xmlns:a16="http://schemas.microsoft.com/office/drawing/2014/main" id="{85CE778F-E418-409A-9EE8-E60A4E493C1E}"/>
              </a:ext>
            </a:extLst>
          </p:cNvPr>
          <p:cNvSpPr/>
          <p:nvPr/>
        </p:nvSpPr>
        <p:spPr bwMode="gray">
          <a:xfrm>
            <a:off x="5594122" y="894946"/>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ea typeface="+mn-ea"/>
              <a:cs typeface="+mn-cs"/>
            </a:endParaRPr>
          </a:p>
        </p:txBody>
      </p:sp>
      <p:sp>
        <p:nvSpPr>
          <p:cNvPr id="16" name="Round Diagonal Corner Rectangle 15">
            <a:extLst>
              <a:ext uri="{FF2B5EF4-FFF2-40B4-BE49-F238E27FC236}">
                <a16:creationId xmlns:a16="http://schemas.microsoft.com/office/drawing/2014/main" id="{3B296F4F-B695-40A5-A8AB-22654B46C836}"/>
              </a:ext>
            </a:extLst>
          </p:cNvPr>
          <p:cNvSpPr/>
          <p:nvPr/>
        </p:nvSpPr>
        <p:spPr bwMode="gray">
          <a:xfrm>
            <a:off x="4664984" y="2484132"/>
            <a:ext cx="3174136" cy="2418068"/>
          </a:xfrm>
          <a:prstGeom prst="round2DiagRect">
            <a:avLst/>
          </a:prstGeom>
          <a:solidFill>
            <a:srgbClr val="007680"/>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latin typeface="Calibri Light"/>
              <a:ea typeface="+mn-ea"/>
              <a:cs typeface="+mn-cs"/>
            </a:endParaRPr>
          </a:p>
        </p:txBody>
      </p:sp>
      <p:sp>
        <p:nvSpPr>
          <p:cNvPr id="17" name="Rectangle 16">
            <a:extLst>
              <a:ext uri="{FF2B5EF4-FFF2-40B4-BE49-F238E27FC236}">
                <a16:creationId xmlns:a16="http://schemas.microsoft.com/office/drawing/2014/main" id="{62436E40-252D-420F-813F-692EBA39EC3B}"/>
              </a:ext>
            </a:extLst>
          </p:cNvPr>
          <p:cNvSpPr/>
          <p:nvPr/>
        </p:nvSpPr>
        <p:spPr>
          <a:xfrm>
            <a:off x="4894061" y="2651529"/>
            <a:ext cx="2646122" cy="707886"/>
          </a:xfrm>
          <a:prstGeom prst="rect">
            <a:avLst/>
          </a:prstGeom>
        </p:spPr>
        <p:txBody>
          <a:bodyPr wrap="square">
            <a:spAutoFit/>
          </a:bodyPr>
          <a:lstStyle/>
          <a:p>
            <a:pPr lvl="0" algn="ctr">
              <a:defRPr/>
            </a:pPr>
            <a:r>
              <a:rPr lang="it-IT" sz="2000" b="1" dirty="0" smtClean="0">
                <a:solidFill>
                  <a:prstClr val="white"/>
                </a:solidFill>
              </a:rPr>
              <a:t>Valutare gli impatti sul business</a:t>
            </a:r>
            <a:endParaRPr lang="it-IT" sz="2000" b="1" dirty="0">
              <a:solidFill>
                <a:prstClr val="white"/>
              </a:solidFill>
            </a:endParaRPr>
          </a:p>
        </p:txBody>
      </p:sp>
      <p:sp>
        <p:nvSpPr>
          <p:cNvPr id="18" name="Freeform 64">
            <a:extLst>
              <a:ext uri="{FF2B5EF4-FFF2-40B4-BE49-F238E27FC236}">
                <a16:creationId xmlns:a16="http://schemas.microsoft.com/office/drawing/2014/main" id="{EE4CCC41-2D7A-4E7C-90ED-3B56625E296B}"/>
              </a:ext>
            </a:extLst>
          </p:cNvPr>
          <p:cNvSpPr>
            <a:spLocks noEditPoints="1"/>
          </p:cNvSpPr>
          <p:nvPr/>
        </p:nvSpPr>
        <p:spPr bwMode="auto">
          <a:xfrm>
            <a:off x="5786479" y="1367085"/>
            <a:ext cx="924320" cy="368858"/>
          </a:xfrm>
          <a:custGeom>
            <a:avLst/>
            <a:gdLst>
              <a:gd name="T0" fmla="*/ 309 w 320"/>
              <a:gd name="T1" fmla="*/ 53 h 128"/>
              <a:gd name="T2" fmla="*/ 308 w 320"/>
              <a:gd name="T3" fmla="*/ 53 h 128"/>
              <a:gd name="T4" fmla="*/ 245 w 320"/>
              <a:gd name="T5" fmla="*/ 0 h 128"/>
              <a:gd name="T6" fmla="*/ 183 w 320"/>
              <a:gd name="T7" fmla="*/ 48 h 128"/>
              <a:gd name="T8" fmla="*/ 160 w 320"/>
              <a:gd name="T9" fmla="*/ 42 h 128"/>
              <a:gd name="T10" fmla="*/ 136 w 320"/>
              <a:gd name="T11" fmla="*/ 48 h 128"/>
              <a:gd name="T12" fmla="*/ 74 w 320"/>
              <a:gd name="T13" fmla="*/ 0 h 128"/>
              <a:gd name="T14" fmla="*/ 11 w 320"/>
              <a:gd name="T15" fmla="*/ 53 h 128"/>
              <a:gd name="T16" fmla="*/ 10 w 320"/>
              <a:gd name="T17" fmla="*/ 53 h 128"/>
              <a:gd name="T18" fmla="*/ 0 w 320"/>
              <a:gd name="T19" fmla="*/ 64 h 128"/>
              <a:gd name="T20" fmla="*/ 10 w 320"/>
              <a:gd name="T21" fmla="*/ 74 h 128"/>
              <a:gd name="T22" fmla="*/ 11 w 320"/>
              <a:gd name="T23" fmla="*/ 74 h 128"/>
              <a:gd name="T24" fmla="*/ 74 w 320"/>
              <a:gd name="T25" fmla="*/ 128 h 128"/>
              <a:gd name="T26" fmla="*/ 138 w 320"/>
              <a:gd name="T27" fmla="*/ 73 h 128"/>
              <a:gd name="T28" fmla="*/ 160 w 320"/>
              <a:gd name="T29" fmla="*/ 64 h 128"/>
              <a:gd name="T30" fmla="*/ 182 w 320"/>
              <a:gd name="T31" fmla="*/ 73 h 128"/>
              <a:gd name="T32" fmla="*/ 245 w 320"/>
              <a:gd name="T33" fmla="*/ 128 h 128"/>
              <a:gd name="T34" fmla="*/ 308 w 320"/>
              <a:gd name="T35" fmla="*/ 74 h 128"/>
              <a:gd name="T36" fmla="*/ 309 w 320"/>
              <a:gd name="T37" fmla="*/ 74 h 128"/>
              <a:gd name="T38" fmla="*/ 320 w 320"/>
              <a:gd name="T39" fmla="*/ 64 h 128"/>
              <a:gd name="T40" fmla="*/ 309 w 320"/>
              <a:gd name="T41" fmla="*/ 53 h 128"/>
              <a:gd name="T42" fmla="*/ 74 w 320"/>
              <a:gd name="T43" fmla="*/ 106 h 128"/>
              <a:gd name="T44" fmla="*/ 32 w 320"/>
              <a:gd name="T45" fmla="*/ 64 h 128"/>
              <a:gd name="T46" fmla="*/ 74 w 320"/>
              <a:gd name="T47" fmla="*/ 21 h 128"/>
              <a:gd name="T48" fmla="*/ 117 w 320"/>
              <a:gd name="T49" fmla="*/ 64 h 128"/>
              <a:gd name="T50" fmla="*/ 74 w 320"/>
              <a:gd name="T51" fmla="*/ 106 h 128"/>
              <a:gd name="T52" fmla="*/ 245 w 320"/>
              <a:gd name="T53" fmla="*/ 106 h 128"/>
              <a:gd name="T54" fmla="*/ 202 w 320"/>
              <a:gd name="T55" fmla="*/ 64 h 128"/>
              <a:gd name="T56" fmla="*/ 245 w 320"/>
              <a:gd name="T57" fmla="*/ 21 h 128"/>
              <a:gd name="T58" fmla="*/ 288 w 320"/>
              <a:gd name="T59" fmla="*/ 64 h 128"/>
              <a:gd name="T60" fmla="*/ 245 w 320"/>
              <a:gd name="T6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128">
                <a:moveTo>
                  <a:pt x="309" y="53"/>
                </a:moveTo>
                <a:cubicBezTo>
                  <a:pt x="308" y="53"/>
                  <a:pt x="308" y="53"/>
                  <a:pt x="308" y="53"/>
                </a:cubicBezTo>
                <a:cubicBezTo>
                  <a:pt x="303" y="23"/>
                  <a:pt x="277" y="0"/>
                  <a:pt x="245" y="0"/>
                </a:cubicBezTo>
                <a:cubicBezTo>
                  <a:pt x="215" y="0"/>
                  <a:pt x="190" y="20"/>
                  <a:pt x="183" y="48"/>
                </a:cubicBezTo>
                <a:cubicBezTo>
                  <a:pt x="176" y="44"/>
                  <a:pt x="168" y="42"/>
                  <a:pt x="160" y="42"/>
                </a:cubicBezTo>
                <a:cubicBezTo>
                  <a:pt x="151" y="42"/>
                  <a:pt x="143" y="44"/>
                  <a:pt x="136" y="48"/>
                </a:cubicBezTo>
                <a:cubicBezTo>
                  <a:pt x="129" y="20"/>
                  <a:pt x="104" y="0"/>
                  <a:pt x="74" y="0"/>
                </a:cubicBezTo>
                <a:cubicBezTo>
                  <a:pt x="43" y="0"/>
                  <a:pt x="16" y="23"/>
                  <a:pt x="11" y="53"/>
                </a:cubicBezTo>
                <a:cubicBezTo>
                  <a:pt x="10" y="53"/>
                  <a:pt x="10" y="53"/>
                  <a:pt x="10" y="53"/>
                </a:cubicBezTo>
                <a:cubicBezTo>
                  <a:pt x="4" y="53"/>
                  <a:pt x="0" y="58"/>
                  <a:pt x="0" y="64"/>
                </a:cubicBezTo>
                <a:cubicBezTo>
                  <a:pt x="0" y="70"/>
                  <a:pt x="4" y="74"/>
                  <a:pt x="10" y="74"/>
                </a:cubicBezTo>
                <a:cubicBezTo>
                  <a:pt x="11" y="74"/>
                  <a:pt x="11" y="74"/>
                  <a:pt x="11" y="74"/>
                </a:cubicBezTo>
                <a:cubicBezTo>
                  <a:pt x="16" y="105"/>
                  <a:pt x="43" y="128"/>
                  <a:pt x="74" y="128"/>
                </a:cubicBezTo>
                <a:cubicBezTo>
                  <a:pt x="107" y="128"/>
                  <a:pt x="133" y="104"/>
                  <a:pt x="138" y="73"/>
                </a:cubicBezTo>
                <a:cubicBezTo>
                  <a:pt x="144" y="67"/>
                  <a:pt x="151" y="64"/>
                  <a:pt x="160" y="64"/>
                </a:cubicBezTo>
                <a:cubicBezTo>
                  <a:pt x="168" y="64"/>
                  <a:pt x="176" y="67"/>
                  <a:pt x="182" y="73"/>
                </a:cubicBezTo>
                <a:cubicBezTo>
                  <a:pt x="186" y="104"/>
                  <a:pt x="213" y="128"/>
                  <a:pt x="245" y="128"/>
                </a:cubicBezTo>
                <a:cubicBezTo>
                  <a:pt x="277" y="128"/>
                  <a:pt x="303" y="105"/>
                  <a:pt x="308" y="74"/>
                </a:cubicBezTo>
                <a:cubicBezTo>
                  <a:pt x="309" y="74"/>
                  <a:pt x="309" y="74"/>
                  <a:pt x="309" y="74"/>
                </a:cubicBezTo>
                <a:cubicBezTo>
                  <a:pt x="315" y="74"/>
                  <a:pt x="320" y="70"/>
                  <a:pt x="320" y="64"/>
                </a:cubicBezTo>
                <a:cubicBezTo>
                  <a:pt x="320" y="58"/>
                  <a:pt x="315" y="53"/>
                  <a:pt x="309" y="53"/>
                </a:cubicBezTo>
                <a:close/>
                <a:moveTo>
                  <a:pt x="74" y="106"/>
                </a:moveTo>
                <a:cubicBezTo>
                  <a:pt x="51" y="106"/>
                  <a:pt x="32" y="87"/>
                  <a:pt x="32" y="64"/>
                </a:cubicBezTo>
                <a:cubicBezTo>
                  <a:pt x="32" y="40"/>
                  <a:pt x="51" y="21"/>
                  <a:pt x="74" y="21"/>
                </a:cubicBezTo>
                <a:cubicBezTo>
                  <a:pt x="98" y="21"/>
                  <a:pt x="117" y="40"/>
                  <a:pt x="117" y="64"/>
                </a:cubicBezTo>
                <a:cubicBezTo>
                  <a:pt x="117" y="87"/>
                  <a:pt x="98" y="106"/>
                  <a:pt x="74" y="106"/>
                </a:cubicBezTo>
                <a:close/>
                <a:moveTo>
                  <a:pt x="245" y="106"/>
                </a:moveTo>
                <a:cubicBezTo>
                  <a:pt x="221" y="106"/>
                  <a:pt x="202" y="87"/>
                  <a:pt x="202" y="64"/>
                </a:cubicBezTo>
                <a:cubicBezTo>
                  <a:pt x="202" y="40"/>
                  <a:pt x="221" y="21"/>
                  <a:pt x="245" y="21"/>
                </a:cubicBezTo>
                <a:cubicBezTo>
                  <a:pt x="269" y="21"/>
                  <a:pt x="288" y="40"/>
                  <a:pt x="288" y="64"/>
                </a:cubicBezTo>
                <a:cubicBezTo>
                  <a:pt x="288" y="87"/>
                  <a:pt x="269" y="106"/>
                  <a:pt x="245" y="106"/>
                </a:cubicBezTo>
                <a:close/>
              </a:path>
            </a:pathLst>
          </a:custGeom>
          <a:solidFill>
            <a:srgbClr val="00AB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prstClr val="black"/>
              </a:solidFill>
              <a:effectLst/>
              <a:uLnTx/>
              <a:uFillTx/>
              <a:latin typeface="Calibri Light"/>
              <a:ea typeface="+mn-ea"/>
              <a:cs typeface="+mn-cs"/>
            </a:endParaRPr>
          </a:p>
        </p:txBody>
      </p:sp>
      <p:sp>
        <p:nvSpPr>
          <p:cNvPr id="19" name="Oval 18">
            <a:extLst>
              <a:ext uri="{FF2B5EF4-FFF2-40B4-BE49-F238E27FC236}">
                <a16:creationId xmlns:a16="http://schemas.microsoft.com/office/drawing/2014/main" id="{449FE19D-03EA-48A8-8601-DA74B7C6BA5F}"/>
              </a:ext>
            </a:extLst>
          </p:cNvPr>
          <p:cNvSpPr/>
          <p:nvPr/>
        </p:nvSpPr>
        <p:spPr bwMode="gray">
          <a:xfrm>
            <a:off x="8665091" y="701740"/>
            <a:ext cx="1703073" cy="1699552"/>
          </a:xfrm>
          <a:prstGeom prst="ellipse">
            <a:avLst/>
          </a:prstGeom>
          <a:solidFill>
            <a:schemeClr val="accent1"/>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ea typeface="+mn-ea"/>
              <a:cs typeface="+mn-cs"/>
            </a:endParaRPr>
          </a:p>
        </p:txBody>
      </p:sp>
      <p:sp>
        <p:nvSpPr>
          <p:cNvPr id="20" name="Oval 19">
            <a:extLst>
              <a:ext uri="{FF2B5EF4-FFF2-40B4-BE49-F238E27FC236}">
                <a16:creationId xmlns:a16="http://schemas.microsoft.com/office/drawing/2014/main" id="{AD89E37A-8B80-4213-AE63-01170F731CD1}"/>
              </a:ext>
            </a:extLst>
          </p:cNvPr>
          <p:cNvSpPr/>
          <p:nvPr/>
        </p:nvSpPr>
        <p:spPr bwMode="gray">
          <a:xfrm>
            <a:off x="8858697" y="894946"/>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ea typeface="+mn-ea"/>
              <a:cs typeface="+mn-cs"/>
            </a:endParaRPr>
          </a:p>
        </p:txBody>
      </p:sp>
      <p:sp>
        <p:nvSpPr>
          <p:cNvPr id="21" name="Round Diagonal Corner Rectangle 20">
            <a:extLst>
              <a:ext uri="{FF2B5EF4-FFF2-40B4-BE49-F238E27FC236}">
                <a16:creationId xmlns:a16="http://schemas.microsoft.com/office/drawing/2014/main" id="{A50E4562-A4C1-4501-BDA8-5BAEB6931FE9}"/>
              </a:ext>
            </a:extLst>
          </p:cNvPr>
          <p:cNvSpPr/>
          <p:nvPr/>
        </p:nvSpPr>
        <p:spPr bwMode="gray">
          <a:xfrm>
            <a:off x="7929559" y="2484132"/>
            <a:ext cx="3174136" cy="2418068"/>
          </a:xfrm>
          <a:prstGeom prst="round2DiagRect">
            <a:avLst/>
          </a:prstGeom>
          <a:solidFill>
            <a:srgbClr val="43B02A"/>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it-IT" sz="1600" b="1" i="0" u="none" strike="noStrike" kern="1200" cap="none" spc="0" normalizeH="0" baseline="0" dirty="0">
              <a:ln>
                <a:noFill/>
              </a:ln>
              <a:solidFill>
                <a:prstClr val="white"/>
              </a:solidFill>
              <a:effectLst/>
              <a:uLnTx/>
              <a:uFillTx/>
              <a:latin typeface="Calibri Light"/>
              <a:ea typeface="+mn-ea"/>
              <a:cs typeface="+mn-cs"/>
            </a:endParaRPr>
          </a:p>
        </p:txBody>
      </p:sp>
      <p:sp>
        <p:nvSpPr>
          <p:cNvPr id="22" name="Rectangle 21">
            <a:extLst>
              <a:ext uri="{FF2B5EF4-FFF2-40B4-BE49-F238E27FC236}">
                <a16:creationId xmlns:a16="http://schemas.microsoft.com/office/drawing/2014/main" id="{236130AE-09A7-4B94-AA3E-B34C36F8887E}"/>
              </a:ext>
            </a:extLst>
          </p:cNvPr>
          <p:cNvSpPr/>
          <p:nvPr/>
        </p:nvSpPr>
        <p:spPr>
          <a:xfrm>
            <a:off x="8058341" y="2651529"/>
            <a:ext cx="2852573" cy="707886"/>
          </a:xfrm>
          <a:prstGeom prst="rect">
            <a:avLst/>
          </a:prstGeom>
        </p:spPr>
        <p:txBody>
          <a:bodyPr wrap="square">
            <a:spAutoFit/>
          </a:bodyPr>
          <a:lstStyle/>
          <a:p>
            <a:pPr lvl="0" algn="ctr">
              <a:defRPr/>
            </a:pPr>
            <a:r>
              <a:rPr lang="it-IT" sz="2000" b="1" dirty="0" smtClean="0">
                <a:solidFill>
                  <a:prstClr val="white"/>
                </a:solidFill>
              </a:rPr>
              <a:t>Identificare potenziali azioni di risposta</a:t>
            </a:r>
            <a:endParaRPr lang="it-IT" sz="2000" b="1" dirty="0">
              <a:solidFill>
                <a:prstClr val="white"/>
              </a:solidFill>
            </a:endParaRPr>
          </a:p>
        </p:txBody>
      </p:sp>
      <p:sp>
        <p:nvSpPr>
          <p:cNvPr id="23" name="Freeform 764">
            <a:extLst>
              <a:ext uri="{FF2B5EF4-FFF2-40B4-BE49-F238E27FC236}">
                <a16:creationId xmlns:a16="http://schemas.microsoft.com/office/drawing/2014/main" id="{6FC7EAE0-80ED-4C04-891F-6310A53F39E3}"/>
              </a:ext>
            </a:extLst>
          </p:cNvPr>
          <p:cNvSpPr>
            <a:spLocks noChangeAspect="1" noEditPoints="1"/>
          </p:cNvSpPr>
          <p:nvPr/>
        </p:nvSpPr>
        <p:spPr bwMode="auto">
          <a:xfrm>
            <a:off x="9248595" y="1165196"/>
            <a:ext cx="568836" cy="773034"/>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prstClr val="black"/>
              </a:solidFill>
              <a:effectLst/>
              <a:uLnTx/>
              <a:uFillTx/>
              <a:latin typeface="Calibri Light"/>
              <a:ea typeface="+mn-ea"/>
              <a:cs typeface="+mn-cs"/>
            </a:endParaRPr>
          </a:p>
        </p:txBody>
      </p:sp>
      <p:sp>
        <p:nvSpPr>
          <p:cNvPr id="24" name="Rectangle 23">
            <a:extLst>
              <a:ext uri="{FF2B5EF4-FFF2-40B4-BE49-F238E27FC236}">
                <a16:creationId xmlns:a16="http://schemas.microsoft.com/office/drawing/2014/main" id="{13B65EFE-B5CA-4188-859A-A0324D09EC6F}"/>
              </a:ext>
            </a:extLst>
          </p:cNvPr>
          <p:cNvSpPr/>
          <p:nvPr/>
        </p:nvSpPr>
        <p:spPr>
          <a:xfrm>
            <a:off x="4774333" y="3339247"/>
            <a:ext cx="2885578" cy="1384995"/>
          </a:xfrm>
          <a:prstGeom prst="rect">
            <a:avLst/>
          </a:prstGeom>
        </p:spPr>
        <p:txBody>
          <a:bodyPr wrap="square">
            <a:spAutoFit/>
          </a:bodyPr>
          <a:lstStyle/>
          <a:p>
            <a:pPr marL="285750" indent="-285750">
              <a:buFont typeface="Arial" panose="020B0604020202020204" pitchFamily="34" charset="0"/>
              <a:buChar char="•"/>
            </a:pPr>
            <a:r>
              <a:rPr lang="it-IT" sz="1400" dirty="0" smtClean="0">
                <a:solidFill>
                  <a:schemeClr val="bg1"/>
                </a:solidFill>
              </a:rPr>
              <a:t>Costi di input</a:t>
            </a:r>
          </a:p>
          <a:p>
            <a:pPr marL="285750" indent="-285750">
              <a:buFont typeface="Arial" panose="020B0604020202020204" pitchFamily="34" charset="0"/>
              <a:buChar char="•"/>
            </a:pPr>
            <a:r>
              <a:rPr lang="it-IT" sz="1400" dirty="0" smtClean="0">
                <a:solidFill>
                  <a:schemeClr val="bg1"/>
                </a:solidFill>
              </a:rPr>
              <a:t>Costi operativi</a:t>
            </a:r>
          </a:p>
          <a:p>
            <a:pPr marL="285750" indent="-285750">
              <a:buFont typeface="Arial" panose="020B0604020202020204" pitchFamily="34" charset="0"/>
              <a:buChar char="•"/>
            </a:pPr>
            <a:r>
              <a:rPr lang="it-IT" sz="1400" dirty="0" smtClean="0">
                <a:solidFill>
                  <a:schemeClr val="bg1"/>
                </a:solidFill>
              </a:rPr>
              <a:t>Ricavi</a:t>
            </a:r>
          </a:p>
          <a:p>
            <a:pPr marL="285750" indent="-285750">
              <a:buFont typeface="Arial" panose="020B0604020202020204" pitchFamily="34" charset="0"/>
              <a:buChar char="•"/>
            </a:pPr>
            <a:r>
              <a:rPr lang="it-IT" sz="1400" dirty="0" smtClean="0">
                <a:solidFill>
                  <a:schemeClr val="bg1"/>
                </a:solidFill>
              </a:rPr>
              <a:t>Catena di fornitura</a:t>
            </a:r>
          </a:p>
          <a:p>
            <a:pPr marL="285750" indent="-285750">
              <a:buFont typeface="Arial" panose="020B0604020202020204" pitchFamily="34" charset="0"/>
              <a:buChar char="•"/>
            </a:pPr>
            <a:r>
              <a:rPr lang="it-IT" sz="1400" dirty="0" smtClean="0">
                <a:solidFill>
                  <a:schemeClr val="bg1"/>
                </a:solidFill>
              </a:rPr>
              <a:t>Interruzione dell'attività</a:t>
            </a:r>
          </a:p>
          <a:p>
            <a:pPr marL="285750" indent="-285750">
              <a:buFont typeface="Arial" panose="020B0604020202020204" pitchFamily="34" charset="0"/>
              <a:buChar char="•"/>
            </a:pPr>
            <a:r>
              <a:rPr lang="it-IT" sz="1400" dirty="0" smtClean="0">
                <a:solidFill>
                  <a:schemeClr val="bg1"/>
                </a:solidFill>
              </a:rPr>
              <a:t>Tempistiche</a:t>
            </a:r>
            <a:endParaRPr lang="it-IT" sz="1400" dirty="0">
              <a:solidFill>
                <a:schemeClr val="bg1"/>
              </a:solidFill>
            </a:endParaRPr>
          </a:p>
        </p:txBody>
      </p:sp>
      <p:sp>
        <p:nvSpPr>
          <p:cNvPr id="25" name="Rectangle 24">
            <a:extLst>
              <a:ext uri="{FF2B5EF4-FFF2-40B4-BE49-F238E27FC236}">
                <a16:creationId xmlns:a16="http://schemas.microsoft.com/office/drawing/2014/main" id="{4F71D54A-649C-429D-A824-5C12F8D687BC}"/>
              </a:ext>
            </a:extLst>
          </p:cNvPr>
          <p:cNvSpPr/>
          <p:nvPr/>
        </p:nvSpPr>
        <p:spPr>
          <a:xfrm>
            <a:off x="8041838" y="3339247"/>
            <a:ext cx="2885578" cy="954107"/>
          </a:xfrm>
          <a:prstGeom prst="rect">
            <a:avLst/>
          </a:prstGeom>
        </p:spPr>
        <p:txBody>
          <a:bodyPr wrap="square">
            <a:spAutoFit/>
          </a:bodyPr>
          <a:lstStyle/>
          <a:p>
            <a:pPr marL="285750" indent="-285750">
              <a:buFont typeface="Arial" panose="020B0604020202020204" pitchFamily="34" charset="0"/>
              <a:buChar char="•"/>
            </a:pPr>
            <a:r>
              <a:rPr lang="it-IT" sz="1400" dirty="0" smtClean="0">
                <a:solidFill>
                  <a:schemeClr val="bg1"/>
                </a:solidFill>
              </a:rPr>
              <a:t>Modifiche al modello di business</a:t>
            </a:r>
          </a:p>
          <a:p>
            <a:pPr marL="285750" indent="-285750">
              <a:buFont typeface="Arial" panose="020B0604020202020204" pitchFamily="34" charset="0"/>
              <a:buChar char="•"/>
            </a:pPr>
            <a:r>
              <a:rPr lang="it-IT" sz="1400" dirty="0" smtClean="0">
                <a:solidFill>
                  <a:schemeClr val="bg1"/>
                </a:solidFill>
              </a:rPr>
              <a:t>Modifiche al mix di portafoglio</a:t>
            </a:r>
          </a:p>
          <a:p>
            <a:pPr marL="285750" indent="-285750">
              <a:buFont typeface="Arial" panose="020B0604020202020204" pitchFamily="34" charset="0"/>
              <a:buChar char="•"/>
            </a:pPr>
            <a:r>
              <a:rPr lang="it-IT" sz="1400" dirty="0" smtClean="0">
                <a:solidFill>
                  <a:schemeClr val="bg1"/>
                </a:solidFill>
              </a:rPr>
              <a:t>Investimenti in aumento della capacità e tecnologie</a:t>
            </a:r>
            <a:endParaRPr lang="it-IT" sz="1400" dirty="0">
              <a:solidFill>
                <a:schemeClr val="bg1"/>
              </a:solidFill>
            </a:endParaRPr>
          </a:p>
        </p:txBody>
      </p:sp>
      <p:sp>
        <p:nvSpPr>
          <p:cNvPr id="2" name="Isosceles Triangle 1"/>
          <p:cNvSpPr/>
          <p:nvPr/>
        </p:nvSpPr>
        <p:spPr bwMode="gray">
          <a:xfrm rot="5400000">
            <a:off x="3267761" y="3451537"/>
            <a:ext cx="1948948" cy="259125"/>
          </a:xfrm>
          <a:prstGeom prst="triangle">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532273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b="1" dirty="0">
                <a:solidFill>
                  <a:schemeClr val="bg1"/>
                </a:solidFill>
              </a:rPr>
              <a:t>L’ analisi di scenario e l’applicazione al business </a:t>
            </a:r>
            <a:r>
              <a:rPr lang="it-IT" sz="2400" b="1" dirty="0" smtClean="0">
                <a:solidFill>
                  <a:schemeClr val="bg1"/>
                </a:solidFill>
              </a:rPr>
              <a:t>(2/2</a:t>
            </a:r>
            <a:r>
              <a:rPr lang="it-IT" sz="2400" b="1" dirty="0">
                <a:solidFill>
                  <a:schemeClr val="bg1"/>
                </a:solidFill>
              </a:rPr>
              <a:t>)</a:t>
            </a:r>
          </a:p>
        </p:txBody>
      </p:sp>
      <p:grpSp>
        <p:nvGrpSpPr>
          <p:cNvPr id="7" name="Group 6"/>
          <p:cNvGrpSpPr/>
          <p:nvPr/>
        </p:nvGrpSpPr>
        <p:grpSpPr>
          <a:xfrm>
            <a:off x="7142268" y="4374827"/>
            <a:ext cx="4007114" cy="2166742"/>
            <a:chOff x="6869003" y="3155633"/>
            <a:chExt cx="4007114" cy="2166742"/>
          </a:xfrm>
        </p:grpSpPr>
        <p:sp>
          <p:nvSpPr>
            <p:cNvPr id="35" name="Rectangle 34"/>
            <p:cNvSpPr/>
            <p:nvPr/>
          </p:nvSpPr>
          <p:spPr>
            <a:xfrm>
              <a:off x="7823523" y="3155633"/>
              <a:ext cx="2098075" cy="400110"/>
            </a:xfrm>
            <a:prstGeom prst="rect">
              <a:avLst/>
            </a:prstGeom>
          </p:spPr>
          <p:txBody>
            <a:bodyPr wrap="none">
              <a:spAutoFit/>
            </a:bodyPr>
            <a:lstStyle/>
            <a:p>
              <a:r>
                <a:rPr lang="it-IT" sz="2000" b="1" dirty="0" smtClean="0">
                  <a:solidFill>
                    <a:schemeClr val="bg1"/>
                  </a:solidFill>
                </a:rPr>
                <a:t>Report finanziario</a:t>
              </a:r>
              <a:endParaRPr lang="it-IT" sz="2000" b="1" dirty="0">
                <a:solidFill>
                  <a:schemeClr val="bg1"/>
                </a:solidFill>
              </a:endParaRPr>
            </a:p>
          </p:txBody>
        </p:sp>
        <p:grpSp>
          <p:nvGrpSpPr>
            <p:cNvPr id="5" name="Group 4"/>
            <p:cNvGrpSpPr/>
            <p:nvPr/>
          </p:nvGrpSpPr>
          <p:grpSpPr>
            <a:xfrm>
              <a:off x="6869003" y="3681316"/>
              <a:ext cx="4007114" cy="1641059"/>
              <a:chOff x="6379903" y="3681316"/>
              <a:chExt cx="4007114" cy="1641059"/>
            </a:xfrm>
          </p:grpSpPr>
          <p:sp>
            <p:nvSpPr>
              <p:cNvPr id="50" name="Round Diagonal Corner Rectangle 49">
                <a:extLst>
                  <a:ext uri="{FF2B5EF4-FFF2-40B4-BE49-F238E27FC236}">
                    <a16:creationId xmlns:a16="http://schemas.microsoft.com/office/drawing/2014/main" id="{80F1A0A8-972F-A74F-8B1A-9F3FB819943B}"/>
                  </a:ext>
                </a:extLst>
              </p:cNvPr>
              <p:cNvSpPr/>
              <p:nvPr/>
            </p:nvSpPr>
            <p:spPr bwMode="gray">
              <a:xfrm>
                <a:off x="6379903" y="3681316"/>
                <a:ext cx="4007114" cy="1641059"/>
              </a:xfrm>
              <a:prstGeom prst="round2DiagRect">
                <a:avLst/>
              </a:prstGeom>
              <a:solidFill>
                <a:schemeClr val="accent6">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51" name="Rectangle 50">
                <a:extLst>
                  <a:ext uri="{FF2B5EF4-FFF2-40B4-BE49-F238E27FC236}">
                    <a16:creationId xmlns:a16="http://schemas.microsoft.com/office/drawing/2014/main" id="{3DDE031E-56F8-154F-B845-BCDB3D4147F2}"/>
                  </a:ext>
                </a:extLst>
              </p:cNvPr>
              <p:cNvSpPr/>
              <p:nvPr/>
            </p:nvSpPr>
            <p:spPr>
              <a:xfrm>
                <a:off x="6681309" y="3761312"/>
                <a:ext cx="3525947" cy="1477328"/>
              </a:xfrm>
              <a:prstGeom prst="rect">
                <a:avLst/>
              </a:prstGeom>
            </p:spPr>
            <p:txBody>
              <a:bodyPr wrap="square">
                <a:spAutoFit/>
              </a:bodyPr>
              <a:lstStyle/>
              <a:p>
                <a:pPr marL="285750" indent="-285750">
                  <a:buFont typeface="Arial" panose="020B0604020202020204" pitchFamily="34" charset="0"/>
                  <a:buChar char="•"/>
                </a:pPr>
                <a:r>
                  <a:rPr lang="it-IT" dirty="0">
                    <a:solidFill>
                      <a:schemeClr val="bg1"/>
                    </a:solidFill>
                  </a:rPr>
                  <a:t>Politiche contabili</a:t>
                </a:r>
              </a:p>
              <a:p>
                <a:pPr marL="285750" indent="-285750">
                  <a:buFont typeface="Arial" panose="020B0604020202020204" pitchFamily="34" charset="0"/>
                  <a:buChar char="•"/>
                </a:pPr>
                <a:r>
                  <a:rPr lang="it-IT" dirty="0">
                    <a:solidFill>
                      <a:schemeClr val="bg1"/>
                    </a:solidFill>
                  </a:rPr>
                  <a:t>Giudizi e stime</a:t>
                </a:r>
              </a:p>
              <a:p>
                <a:pPr marL="285750" indent="-285750">
                  <a:buFont typeface="Arial" panose="020B0604020202020204" pitchFamily="34" charset="0"/>
                  <a:buChar char="•"/>
                </a:pPr>
                <a:r>
                  <a:rPr lang="it-IT" dirty="0">
                    <a:solidFill>
                      <a:schemeClr val="bg1"/>
                    </a:solidFill>
                  </a:rPr>
                  <a:t>Attività e passività</a:t>
                </a:r>
              </a:p>
              <a:p>
                <a:pPr marL="285750" indent="-285750">
                  <a:buFont typeface="Arial" panose="020B0604020202020204" pitchFamily="34" charset="0"/>
                  <a:buChar char="•"/>
                </a:pPr>
                <a:r>
                  <a:rPr lang="it-IT" dirty="0">
                    <a:solidFill>
                      <a:schemeClr val="bg1"/>
                    </a:solidFill>
                  </a:rPr>
                  <a:t>Riconoscimento e misurazione</a:t>
                </a:r>
              </a:p>
              <a:p>
                <a:pPr marL="285750" indent="-285750">
                  <a:buFont typeface="Arial" panose="020B0604020202020204" pitchFamily="34" charset="0"/>
                  <a:buChar char="•"/>
                </a:pPr>
                <a:r>
                  <a:rPr lang="it-IT" dirty="0">
                    <a:solidFill>
                      <a:schemeClr val="bg1"/>
                    </a:solidFill>
                  </a:rPr>
                  <a:t>Impatto su profitti / </a:t>
                </a:r>
                <a:r>
                  <a:rPr lang="it-IT" dirty="0" smtClean="0">
                    <a:solidFill>
                      <a:schemeClr val="bg1"/>
                    </a:solidFill>
                  </a:rPr>
                  <a:t>perdite</a:t>
                </a:r>
                <a:endParaRPr lang="it-IT" dirty="0">
                  <a:solidFill>
                    <a:schemeClr val="bg1"/>
                  </a:solidFill>
                </a:endParaRPr>
              </a:p>
            </p:txBody>
          </p:sp>
        </p:grpSp>
      </p:grpSp>
      <p:sp>
        <p:nvSpPr>
          <p:cNvPr id="52" name="Rectangle 3"/>
          <p:cNvSpPr txBox="1">
            <a:spLocks noChangeArrowheads="1"/>
          </p:cNvSpPr>
          <p:nvPr/>
        </p:nvSpPr>
        <p:spPr bwMode="gray">
          <a:xfrm>
            <a:off x="469901" y="1121236"/>
            <a:ext cx="10555200" cy="212264"/>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kern="0" dirty="0" smtClean="0">
                <a:solidFill>
                  <a:schemeClr val="bg1"/>
                </a:solidFill>
              </a:rPr>
              <a:t>È quindi importante che vi sia una connessione tra i risultati dell’analisi di scenario , la pianificazione strategica e valutazione delle performance finanziarie</a:t>
            </a:r>
            <a:endParaRPr lang="en-US" sz="1400" kern="0" dirty="0">
              <a:solidFill>
                <a:schemeClr val="bg1"/>
              </a:solidFill>
            </a:endParaRPr>
          </a:p>
        </p:txBody>
      </p:sp>
      <p:cxnSp>
        <p:nvCxnSpPr>
          <p:cNvPr id="4" name="Straight Arrow Connector 3"/>
          <p:cNvCxnSpPr/>
          <p:nvPr/>
        </p:nvCxnSpPr>
        <p:spPr>
          <a:xfrm flipV="1">
            <a:off x="4666530" y="3198710"/>
            <a:ext cx="1870904" cy="992842"/>
          </a:xfrm>
          <a:prstGeom prst="straightConnector1">
            <a:avLst/>
          </a:prstGeom>
          <a:ln w="57150">
            <a:solidFill>
              <a:srgbClr val="40AA2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53826" y="2440936"/>
            <a:ext cx="4007114" cy="2743456"/>
            <a:chOff x="643014" y="2640632"/>
            <a:chExt cx="4007114" cy="2743456"/>
          </a:xfrm>
        </p:grpSpPr>
        <p:sp>
          <p:nvSpPr>
            <p:cNvPr id="25" name="Rectangle 24"/>
            <p:cNvSpPr/>
            <p:nvPr/>
          </p:nvSpPr>
          <p:spPr>
            <a:xfrm>
              <a:off x="1151352" y="2640632"/>
              <a:ext cx="2990438" cy="400110"/>
            </a:xfrm>
            <a:prstGeom prst="rect">
              <a:avLst/>
            </a:prstGeom>
          </p:spPr>
          <p:txBody>
            <a:bodyPr wrap="square">
              <a:spAutoFit/>
            </a:bodyPr>
            <a:lstStyle/>
            <a:p>
              <a:pPr algn="ctr"/>
              <a:r>
                <a:rPr lang="it-IT" sz="2000" b="1" dirty="0" smtClean="0">
                  <a:solidFill>
                    <a:schemeClr val="bg1"/>
                  </a:solidFill>
                </a:rPr>
                <a:t>Analisi di scenario</a:t>
              </a:r>
              <a:endParaRPr lang="it-IT" sz="2000" b="1" dirty="0">
                <a:solidFill>
                  <a:schemeClr val="bg1"/>
                </a:solidFill>
              </a:endParaRPr>
            </a:p>
          </p:txBody>
        </p:sp>
        <p:grpSp>
          <p:nvGrpSpPr>
            <p:cNvPr id="53" name="Group 52"/>
            <p:cNvGrpSpPr/>
            <p:nvPr/>
          </p:nvGrpSpPr>
          <p:grpSpPr>
            <a:xfrm>
              <a:off x="643014" y="3398406"/>
              <a:ext cx="4007114" cy="1985682"/>
              <a:chOff x="6379903" y="3351345"/>
              <a:chExt cx="4007114" cy="1985682"/>
            </a:xfrm>
          </p:grpSpPr>
          <p:sp>
            <p:nvSpPr>
              <p:cNvPr id="54" name="Round Diagonal Corner Rectangle 53">
                <a:extLst>
                  <a:ext uri="{FF2B5EF4-FFF2-40B4-BE49-F238E27FC236}">
                    <a16:creationId xmlns:a16="http://schemas.microsoft.com/office/drawing/2014/main" id="{80F1A0A8-972F-A74F-8B1A-9F3FB819943B}"/>
                  </a:ext>
                </a:extLst>
              </p:cNvPr>
              <p:cNvSpPr/>
              <p:nvPr/>
            </p:nvSpPr>
            <p:spPr bwMode="gray">
              <a:xfrm>
                <a:off x="6379903" y="3351345"/>
                <a:ext cx="4007114" cy="1985682"/>
              </a:xfrm>
              <a:prstGeom prst="round2DiagRect">
                <a:avLst/>
              </a:prstGeom>
              <a:solidFill>
                <a:srgbClr val="40AA2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55" name="Rectangle 54">
                <a:extLst>
                  <a:ext uri="{FF2B5EF4-FFF2-40B4-BE49-F238E27FC236}">
                    <a16:creationId xmlns:a16="http://schemas.microsoft.com/office/drawing/2014/main" id="{3DDE031E-56F8-154F-B845-BCDB3D4147F2}"/>
                  </a:ext>
                </a:extLst>
              </p:cNvPr>
              <p:cNvSpPr/>
              <p:nvPr/>
            </p:nvSpPr>
            <p:spPr>
              <a:xfrm>
                <a:off x="6681309" y="3467023"/>
                <a:ext cx="3525947" cy="1754326"/>
              </a:xfrm>
              <a:prstGeom prst="rect">
                <a:avLst/>
              </a:prstGeom>
            </p:spPr>
            <p:txBody>
              <a:bodyPr wrap="square">
                <a:spAutoFit/>
              </a:bodyPr>
              <a:lstStyle/>
              <a:p>
                <a:r>
                  <a:rPr lang="it-IT" dirty="0">
                    <a:solidFill>
                      <a:schemeClr val="bg1"/>
                    </a:solidFill>
                  </a:rPr>
                  <a:t>Rendicontazione delle analisi di scenario:</a:t>
                </a:r>
              </a:p>
              <a:p>
                <a:pPr marL="285750" indent="-285750">
                  <a:buFont typeface="Arial" panose="020B0604020202020204" pitchFamily="34" charset="0"/>
                  <a:buChar char="•"/>
                </a:pPr>
                <a:r>
                  <a:rPr lang="it-IT" dirty="0">
                    <a:solidFill>
                      <a:schemeClr val="bg1"/>
                    </a:solidFill>
                  </a:rPr>
                  <a:t>Governance</a:t>
                </a:r>
              </a:p>
              <a:p>
                <a:pPr marL="285750" indent="-285750">
                  <a:buFont typeface="Arial" panose="020B0604020202020204" pitchFamily="34" charset="0"/>
                  <a:buChar char="•"/>
                </a:pPr>
                <a:r>
                  <a:rPr lang="it-IT" dirty="0">
                    <a:solidFill>
                      <a:schemeClr val="bg1"/>
                    </a:solidFill>
                  </a:rPr>
                  <a:t>Strategia</a:t>
                </a:r>
              </a:p>
              <a:p>
                <a:pPr marL="285750" indent="-285750">
                  <a:buFont typeface="Arial" panose="020B0604020202020204" pitchFamily="34" charset="0"/>
                  <a:buChar char="•"/>
                </a:pPr>
                <a:r>
                  <a:rPr lang="it-IT" dirty="0">
                    <a:solidFill>
                      <a:schemeClr val="bg1"/>
                    </a:solidFill>
                  </a:rPr>
                  <a:t>Gestione del rischio</a:t>
                </a:r>
              </a:p>
              <a:p>
                <a:pPr marL="285750" indent="-285750">
                  <a:buFont typeface="Arial" panose="020B0604020202020204" pitchFamily="34" charset="0"/>
                  <a:buChar char="•"/>
                </a:pPr>
                <a:r>
                  <a:rPr lang="it-IT" dirty="0">
                    <a:solidFill>
                      <a:schemeClr val="bg1"/>
                    </a:solidFill>
                  </a:rPr>
                  <a:t>Target e metriche</a:t>
                </a:r>
              </a:p>
            </p:txBody>
          </p:sp>
        </p:grpSp>
      </p:grpSp>
      <p:grpSp>
        <p:nvGrpSpPr>
          <p:cNvPr id="33" name="Group 32"/>
          <p:cNvGrpSpPr/>
          <p:nvPr/>
        </p:nvGrpSpPr>
        <p:grpSpPr>
          <a:xfrm>
            <a:off x="7147525" y="1584339"/>
            <a:ext cx="4007114" cy="2282354"/>
            <a:chOff x="6869003" y="2777262"/>
            <a:chExt cx="4007114" cy="2282354"/>
          </a:xfrm>
        </p:grpSpPr>
        <p:sp>
          <p:nvSpPr>
            <p:cNvPr id="34" name="Rectangle 33"/>
            <p:cNvSpPr/>
            <p:nvPr/>
          </p:nvSpPr>
          <p:spPr>
            <a:xfrm>
              <a:off x="7823523" y="2777262"/>
              <a:ext cx="1884555" cy="400110"/>
            </a:xfrm>
            <a:prstGeom prst="rect">
              <a:avLst/>
            </a:prstGeom>
          </p:spPr>
          <p:txBody>
            <a:bodyPr wrap="none">
              <a:spAutoFit/>
            </a:bodyPr>
            <a:lstStyle/>
            <a:p>
              <a:r>
                <a:rPr lang="it-IT" sz="2000" b="1" dirty="0" smtClean="0">
                  <a:solidFill>
                    <a:schemeClr val="bg1"/>
                  </a:solidFill>
                </a:rPr>
                <a:t>Piano strategico</a:t>
              </a:r>
              <a:endParaRPr lang="it-IT" sz="2000" b="1" dirty="0">
                <a:solidFill>
                  <a:schemeClr val="bg1"/>
                </a:solidFill>
              </a:endParaRPr>
            </a:p>
          </p:txBody>
        </p:sp>
        <p:grpSp>
          <p:nvGrpSpPr>
            <p:cNvPr id="36" name="Group 35"/>
            <p:cNvGrpSpPr/>
            <p:nvPr/>
          </p:nvGrpSpPr>
          <p:grpSpPr>
            <a:xfrm>
              <a:off x="6869003" y="3418557"/>
              <a:ext cx="4007114" cy="1641059"/>
              <a:chOff x="6379903" y="3418557"/>
              <a:chExt cx="4007114" cy="1641059"/>
            </a:xfrm>
          </p:grpSpPr>
          <p:sp>
            <p:nvSpPr>
              <p:cNvPr id="37" name="Round Diagonal Corner Rectangle 36">
                <a:extLst>
                  <a:ext uri="{FF2B5EF4-FFF2-40B4-BE49-F238E27FC236}">
                    <a16:creationId xmlns:a16="http://schemas.microsoft.com/office/drawing/2014/main" id="{80F1A0A8-972F-A74F-8B1A-9F3FB819943B}"/>
                  </a:ext>
                </a:extLst>
              </p:cNvPr>
              <p:cNvSpPr/>
              <p:nvPr/>
            </p:nvSpPr>
            <p:spPr bwMode="gray">
              <a:xfrm>
                <a:off x="6379903" y="3418557"/>
                <a:ext cx="4007114" cy="1641059"/>
              </a:xfrm>
              <a:prstGeom prst="round2DiagRect">
                <a:avLst/>
              </a:prstGeom>
              <a:solidFill>
                <a:schemeClr val="accent6">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8" name="Rectangle 37">
                <a:extLst>
                  <a:ext uri="{FF2B5EF4-FFF2-40B4-BE49-F238E27FC236}">
                    <a16:creationId xmlns:a16="http://schemas.microsoft.com/office/drawing/2014/main" id="{3DDE031E-56F8-154F-B845-BCDB3D4147F2}"/>
                  </a:ext>
                </a:extLst>
              </p:cNvPr>
              <p:cNvSpPr/>
              <p:nvPr/>
            </p:nvSpPr>
            <p:spPr>
              <a:xfrm>
                <a:off x="6681309" y="3467023"/>
                <a:ext cx="3525947" cy="1477328"/>
              </a:xfrm>
              <a:prstGeom prst="rect">
                <a:avLst/>
              </a:prstGeom>
            </p:spPr>
            <p:txBody>
              <a:bodyPr wrap="square">
                <a:spAutoFit/>
              </a:bodyPr>
              <a:lstStyle/>
              <a:p>
                <a:pPr marL="285750" indent="-285750">
                  <a:buFont typeface="Arial" panose="020B0604020202020204" pitchFamily="34" charset="0"/>
                  <a:buChar char="•"/>
                </a:pPr>
                <a:r>
                  <a:rPr lang="it-IT" dirty="0" smtClean="0">
                    <a:solidFill>
                      <a:schemeClr val="bg1"/>
                    </a:solidFill>
                  </a:rPr>
                  <a:t>Valutazione aree di business</a:t>
                </a:r>
                <a:endParaRPr lang="it-IT" dirty="0">
                  <a:solidFill>
                    <a:schemeClr val="bg1"/>
                  </a:solidFill>
                </a:endParaRPr>
              </a:p>
              <a:p>
                <a:pPr marL="285750" indent="-285750">
                  <a:buFont typeface="Arial" panose="020B0604020202020204" pitchFamily="34" charset="0"/>
                  <a:buChar char="•"/>
                </a:pPr>
                <a:r>
                  <a:rPr lang="it-IT" dirty="0" smtClean="0">
                    <a:solidFill>
                      <a:schemeClr val="bg1"/>
                    </a:solidFill>
                  </a:rPr>
                  <a:t>Impatto su </a:t>
                </a:r>
                <a:r>
                  <a:rPr lang="it-IT" dirty="0" err="1" smtClean="0">
                    <a:solidFill>
                      <a:schemeClr val="bg1"/>
                    </a:solidFill>
                  </a:rPr>
                  <a:t>assett</a:t>
                </a:r>
                <a:endParaRPr lang="it-IT" dirty="0" smtClean="0">
                  <a:solidFill>
                    <a:schemeClr val="bg1"/>
                  </a:solidFill>
                </a:endParaRPr>
              </a:p>
              <a:p>
                <a:pPr marL="285750" indent="-285750">
                  <a:buFont typeface="Arial" panose="020B0604020202020204" pitchFamily="34" charset="0"/>
                  <a:buChar char="•"/>
                </a:pPr>
                <a:r>
                  <a:rPr lang="it-IT" dirty="0" smtClean="0">
                    <a:solidFill>
                      <a:schemeClr val="bg1"/>
                    </a:solidFill>
                  </a:rPr>
                  <a:t>Mix e portafoglio prodotti</a:t>
                </a:r>
                <a:endParaRPr lang="it-IT" dirty="0">
                  <a:solidFill>
                    <a:schemeClr val="bg1"/>
                  </a:solidFill>
                </a:endParaRPr>
              </a:p>
              <a:p>
                <a:pPr marL="285750" indent="-285750">
                  <a:buFont typeface="Arial" panose="020B0604020202020204" pitchFamily="34" charset="0"/>
                  <a:buChar char="•"/>
                </a:pPr>
                <a:r>
                  <a:rPr lang="it-IT" dirty="0" err="1" smtClean="0">
                    <a:solidFill>
                      <a:schemeClr val="bg1"/>
                    </a:solidFill>
                  </a:rPr>
                  <a:t>Key</a:t>
                </a:r>
                <a:r>
                  <a:rPr lang="it-IT" dirty="0" smtClean="0">
                    <a:solidFill>
                      <a:schemeClr val="bg1"/>
                    </a:solidFill>
                  </a:rPr>
                  <a:t> driver (es. </a:t>
                </a:r>
                <a:r>
                  <a:rPr lang="it-IT" dirty="0" err="1" smtClean="0">
                    <a:solidFill>
                      <a:schemeClr val="bg1"/>
                    </a:solidFill>
                  </a:rPr>
                  <a:t>capex</a:t>
                </a:r>
                <a:r>
                  <a:rPr lang="it-IT" dirty="0" smtClean="0">
                    <a:solidFill>
                      <a:schemeClr val="bg1"/>
                    </a:solidFill>
                  </a:rPr>
                  <a:t>, </a:t>
                </a:r>
                <a:r>
                  <a:rPr lang="it-IT" dirty="0" err="1" smtClean="0">
                    <a:solidFill>
                      <a:schemeClr val="bg1"/>
                    </a:solidFill>
                  </a:rPr>
                  <a:t>opex</a:t>
                </a:r>
                <a:r>
                  <a:rPr lang="it-IT" dirty="0" smtClean="0">
                    <a:solidFill>
                      <a:schemeClr val="bg1"/>
                    </a:solidFill>
                  </a:rPr>
                  <a:t>, </a:t>
                </a:r>
                <a:r>
                  <a:rPr lang="it-IT" dirty="0" err="1" smtClean="0">
                    <a:solidFill>
                      <a:schemeClr val="bg1"/>
                    </a:solidFill>
                  </a:rPr>
                  <a:t>ecc</a:t>
                </a:r>
                <a:r>
                  <a:rPr lang="it-IT" dirty="0" smtClean="0">
                    <a:solidFill>
                      <a:schemeClr val="bg1"/>
                    </a:solidFill>
                  </a:rPr>
                  <a:t>)</a:t>
                </a:r>
              </a:p>
              <a:p>
                <a:pPr marL="285750" indent="-285750">
                  <a:buFont typeface="Arial" panose="020B0604020202020204" pitchFamily="34" charset="0"/>
                  <a:buChar char="•"/>
                </a:pPr>
                <a:r>
                  <a:rPr lang="it-IT" dirty="0" smtClean="0">
                    <a:solidFill>
                      <a:schemeClr val="bg1"/>
                    </a:solidFill>
                  </a:rPr>
                  <a:t>Regolamentazione</a:t>
                </a:r>
                <a:endParaRPr lang="it-IT" dirty="0">
                  <a:solidFill>
                    <a:schemeClr val="bg1"/>
                  </a:solidFill>
                </a:endParaRPr>
              </a:p>
            </p:txBody>
          </p:sp>
        </p:grpSp>
      </p:grpSp>
      <p:cxnSp>
        <p:nvCxnSpPr>
          <p:cNvPr id="39" name="Straight Arrow Connector 38"/>
          <p:cNvCxnSpPr/>
          <p:nvPr/>
        </p:nvCxnSpPr>
        <p:spPr>
          <a:xfrm>
            <a:off x="4666530" y="4477407"/>
            <a:ext cx="2018049" cy="861848"/>
          </a:xfrm>
          <a:prstGeom prst="straightConnector1">
            <a:avLst/>
          </a:prstGeom>
          <a:ln w="57150">
            <a:solidFill>
              <a:srgbClr val="40AA2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443674" y="3928514"/>
            <a:ext cx="5255" cy="910174"/>
          </a:xfrm>
          <a:prstGeom prst="straightConnector1">
            <a:avLst/>
          </a:prstGeom>
          <a:ln w="57150">
            <a:solidFill>
              <a:srgbClr val="40AA2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14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b="1" dirty="0" smtClean="0">
                <a:solidFill>
                  <a:schemeClr val="bg1"/>
                </a:solidFill>
              </a:rPr>
              <a:t>Rischi e Opportunità</a:t>
            </a:r>
            <a:endParaRPr lang="en-US" sz="2400" b="1" noProof="0" dirty="0">
              <a:solidFill>
                <a:schemeClr val="bg1"/>
              </a:solidFill>
            </a:endParaRPr>
          </a:p>
        </p:txBody>
      </p:sp>
      <p:sp>
        <p:nvSpPr>
          <p:cNvPr id="35" name="Rectangle 3"/>
          <p:cNvSpPr txBox="1">
            <a:spLocks noChangeArrowheads="1"/>
          </p:cNvSpPr>
          <p:nvPr/>
        </p:nvSpPr>
        <p:spPr bwMode="gray">
          <a:xfrm>
            <a:off x="469901" y="1121236"/>
            <a:ext cx="10555200" cy="651476"/>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kern="0" dirty="0">
                <a:solidFill>
                  <a:schemeClr val="bg1"/>
                </a:solidFill>
              </a:rPr>
              <a:t>Il TCFD spiega come i rischi e le opportunità legati al clima si </a:t>
            </a:r>
            <a:r>
              <a:rPr lang="it-IT" sz="1400" kern="0" dirty="0" smtClean="0">
                <a:solidFill>
                  <a:schemeClr val="bg1"/>
                </a:solidFill>
              </a:rPr>
              <a:t>traducano </a:t>
            </a:r>
            <a:r>
              <a:rPr lang="it-IT" sz="1400" kern="0" dirty="0">
                <a:solidFill>
                  <a:schemeClr val="bg1"/>
                </a:solidFill>
              </a:rPr>
              <a:t>in impatti finanziari sul conto economico, sul rendiconto finanziario e sullo stato patrimoniale.</a:t>
            </a:r>
            <a:endParaRPr lang="en-US" sz="1400" kern="0" dirty="0">
              <a:solidFill>
                <a:schemeClr val="bg1"/>
              </a:solidFill>
            </a:endParaRPr>
          </a:p>
        </p:txBody>
      </p:sp>
      <p:pic>
        <p:nvPicPr>
          <p:cNvPr id="6" name="Picture 5"/>
          <p:cNvPicPr>
            <a:picLocks noChangeAspect="1"/>
          </p:cNvPicPr>
          <p:nvPr/>
        </p:nvPicPr>
        <p:blipFill rotWithShape="1">
          <a:blip r:embed="rId3">
            <a:clrChange>
              <a:clrFrom>
                <a:srgbClr val="F2F2F2"/>
              </a:clrFrom>
              <a:clrTo>
                <a:srgbClr val="F2F2F2">
                  <a:alpha val="0"/>
                </a:srgbClr>
              </a:clrTo>
            </a:clrChange>
          </a:blip>
          <a:srcRect l="32611" t="30750" r="26058" b="32451"/>
          <a:stretch/>
        </p:blipFill>
        <p:spPr>
          <a:xfrm>
            <a:off x="1757600" y="1867447"/>
            <a:ext cx="8676799" cy="4345587"/>
          </a:xfrm>
          <a:prstGeom prst="rect">
            <a:avLst/>
          </a:prstGeom>
        </p:spPr>
      </p:pic>
    </p:spTree>
    <p:extLst>
      <p:ext uri="{BB962C8B-B14F-4D97-AF65-F5344CB8AC3E}">
        <p14:creationId xmlns:p14="http://schemas.microsoft.com/office/powerpoint/2010/main" val="215381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b="1" dirty="0" smtClean="0">
                <a:solidFill>
                  <a:schemeClr val="bg1"/>
                </a:solidFill>
              </a:rPr>
              <a:t>Benefici per il business</a:t>
            </a:r>
            <a:endParaRPr lang="it-IT" sz="2400" b="1" dirty="0">
              <a:solidFill>
                <a:schemeClr val="bg1"/>
              </a:solidFill>
            </a:endParaRPr>
          </a:p>
        </p:txBody>
      </p:sp>
      <p:sp>
        <p:nvSpPr>
          <p:cNvPr id="32" name="Rectangle 3"/>
          <p:cNvSpPr txBox="1">
            <a:spLocks noChangeArrowheads="1"/>
          </p:cNvSpPr>
          <p:nvPr/>
        </p:nvSpPr>
        <p:spPr bwMode="gray">
          <a:xfrm>
            <a:off x="469901" y="1121236"/>
            <a:ext cx="10555200" cy="212264"/>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kern="0" dirty="0" smtClean="0">
                <a:solidFill>
                  <a:schemeClr val="bg1"/>
                </a:solidFill>
              </a:rPr>
              <a:t>Le analisi di scenario hanno un beneficio diretto sul business. In particolare permettono:</a:t>
            </a:r>
            <a:endParaRPr lang="en-US" sz="1400" kern="0" dirty="0">
              <a:solidFill>
                <a:schemeClr val="bg1"/>
              </a:solidFill>
            </a:endParaRPr>
          </a:p>
        </p:txBody>
      </p:sp>
      <p:sp>
        <p:nvSpPr>
          <p:cNvPr id="33" name="Rectangle 3"/>
          <p:cNvSpPr txBox="1">
            <a:spLocks noChangeArrowheads="1"/>
          </p:cNvSpPr>
          <p:nvPr/>
        </p:nvSpPr>
        <p:spPr bwMode="gray">
          <a:xfrm>
            <a:off x="1637414" y="1752410"/>
            <a:ext cx="9037674" cy="635189"/>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b="1" kern="0" dirty="0" smtClean="0">
                <a:solidFill>
                  <a:schemeClr val="bg1"/>
                </a:solidFill>
              </a:rPr>
              <a:t>Valutazioni più complete del «valore di rischio» e delle </a:t>
            </a:r>
            <a:r>
              <a:rPr lang="it-IT" sz="1400" b="1" kern="0" dirty="0">
                <a:solidFill>
                  <a:schemeClr val="bg1"/>
                </a:solidFill>
              </a:rPr>
              <a:t>valutazioni future</a:t>
            </a:r>
            <a:r>
              <a:rPr lang="it-IT" sz="1400" kern="0" dirty="0" smtClean="0">
                <a:solidFill>
                  <a:schemeClr val="bg1"/>
                </a:solidFill>
              </a:rPr>
              <a:t>. Le analisi di scenario possono aiutare a comprendere come il cambiamento climatico influenzi i ricavi e l’aumento dei costi e inoltre come possano aiutare a sfidare le assunzioni precedentemente fatte sul valore futuro</a:t>
            </a:r>
            <a:endParaRPr lang="en-US" sz="1400" kern="0" dirty="0">
              <a:solidFill>
                <a:schemeClr val="bg1"/>
              </a:solidFill>
            </a:endParaRPr>
          </a:p>
        </p:txBody>
      </p:sp>
      <p:sp>
        <p:nvSpPr>
          <p:cNvPr id="34" name="Rectangle 3"/>
          <p:cNvSpPr txBox="1">
            <a:spLocks noChangeArrowheads="1"/>
          </p:cNvSpPr>
          <p:nvPr/>
        </p:nvSpPr>
        <p:spPr bwMode="gray">
          <a:xfrm>
            <a:off x="1669440" y="2724266"/>
            <a:ext cx="9037674" cy="635189"/>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b="1" kern="0" dirty="0" smtClean="0">
                <a:solidFill>
                  <a:schemeClr val="bg1"/>
                </a:solidFill>
              </a:rPr>
              <a:t>Decisioni strategiche e di investimento più consapevoli.  </a:t>
            </a:r>
            <a:r>
              <a:rPr lang="it-IT" sz="1400" kern="0" dirty="0" smtClean="0">
                <a:solidFill>
                  <a:schemeClr val="bg1"/>
                </a:solidFill>
              </a:rPr>
              <a:t>L’analisi degli scenari connessi al cambiamento climatico offre spunti e riflessioni che rendono più semplice ed immediata l’identificazione di modalità e tempistiche di crescita della propria organizzazione.</a:t>
            </a:r>
            <a:endParaRPr lang="en-US" sz="1400" kern="0" dirty="0">
              <a:solidFill>
                <a:schemeClr val="bg1"/>
              </a:solidFill>
            </a:endParaRPr>
          </a:p>
        </p:txBody>
      </p:sp>
      <p:sp>
        <p:nvSpPr>
          <p:cNvPr id="36" name="Rectangle 3"/>
          <p:cNvSpPr txBox="1">
            <a:spLocks noChangeArrowheads="1"/>
          </p:cNvSpPr>
          <p:nvPr/>
        </p:nvSpPr>
        <p:spPr bwMode="gray">
          <a:xfrm>
            <a:off x="1637414" y="3696122"/>
            <a:ext cx="9037674" cy="635189"/>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b="1" kern="0" dirty="0" smtClean="0">
                <a:solidFill>
                  <a:schemeClr val="bg1"/>
                </a:solidFill>
              </a:rPr>
              <a:t>Definizioni più chiare del modello di business</a:t>
            </a:r>
            <a:r>
              <a:rPr lang="it-IT" sz="1400" kern="0" dirty="0" smtClean="0">
                <a:solidFill>
                  <a:schemeClr val="bg1"/>
                </a:solidFill>
              </a:rPr>
              <a:t>. Per i business B2C il rischio climatico rappresenta rischi molto elevati connessi alla catena di fornitura. Le analisi di scenario aiutano ad individuare i punti deboli e ad identificare risposte immediate per aumentare la resilienza</a:t>
            </a:r>
          </a:p>
        </p:txBody>
      </p:sp>
      <p:sp>
        <p:nvSpPr>
          <p:cNvPr id="37" name="Rectangle 3"/>
          <p:cNvSpPr txBox="1">
            <a:spLocks noChangeArrowheads="1"/>
          </p:cNvSpPr>
          <p:nvPr/>
        </p:nvSpPr>
        <p:spPr bwMode="gray">
          <a:xfrm>
            <a:off x="1669440" y="4750221"/>
            <a:ext cx="9037674" cy="635189"/>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b="1" kern="0" dirty="0" smtClean="0">
                <a:solidFill>
                  <a:schemeClr val="bg1"/>
                </a:solidFill>
              </a:rPr>
              <a:t>Innovazione ed efficienze</a:t>
            </a:r>
            <a:r>
              <a:rPr lang="it-IT" sz="1400" kern="0" dirty="0" smtClean="0">
                <a:solidFill>
                  <a:schemeClr val="bg1"/>
                </a:solidFill>
              </a:rPr>
              <a:t>: se si considerano i costi potenziali legati ad un particolare scenario (es. carbon </a:t>
            </a:r>
            <a:r>
              <a:rPr lang="it-IT" sz="1400" kern="0" dirty="0" err="1" smtClean="0">
                <a:solidFill>
                  <a:schemeClr val="bg1"/>
                </a:solidFill>
              </a:rPr>
              <a:t>tax</a:t>
            </a:r>
            <a:r>
              <a:rPr lang="it-IT" sz="1400" kern="0" dirty="0" smtClean="0">
                <a:solidFill>
                  <a:schemeClr val="bg1"/>
                </a:solidFill>
              </a:rPr>
              <a:t>), sarà più semplice e immeditato optare per decisioni strategiche che tengano in considerazione investimenti </a:t>
            </a:r>
            <a:r>
              <a:rPr lang="it-IT" sz="1400" kern="0" dirty="0" err="1" smtClean="0">
                <a:solidFill>
                  <a:schemeClr val="bg1"/>
                </a:solidFill>
              </a:rPr>
              <a:t>low</a:t>
            </a:r>
            <a:r>
              <a:rPr lang="it-IT" sz="1400" kern="0" dirty="0" smtClean="0">
                <a:solidFill>
                  <a:schemeClr val="bg1"/>
                </a:solidFill>
              </a:rPr>
              <a:t>-carbon e soluzioni più </a:t>
            </a:r>
            <a:r>
              <a:rPr lang="it-IT" sz="1400" kern="0" dirty="0" err="1" smtClean="0">
                <a:solidFill>
                  <a:schemeClr val="bg1"/>
                </a:solidFill>
              </a:rPr>
              <a:t>smart</a:t>
            </a:r>
            <a:r>
              <a:rPr lang="it-IT" sz="1400" kern="0" dirty="0" smtClean="0">
                <a:solidFill>
                  <a:schemeClr val="bg1"/>
                </a:solidFill>
              </a:rPr>
              <a:t> ed efficienti. </a:t>
            </a:r>
          </a:p>
        </p:txBody>
      </p:sp>
      <p:sp>
        <p:nvSpPr>
          <p:cNvPr id="38" name="Rectangle 3"/>
          <p:cNvSpPr txBox="1">
            <a:spLocks noChangeArrowheads="1"/>
          </p:cNvSpPr>
          <p:nvPr/>
        </p:nvSpPr>
        <p:spPr bwMode="gray">
          <a:xfrm>
            <a:off x="1669440" y="5639834"/>
            <a:ext cx="9037674" cy="635189"/>
          </a:xfrm>
          <a:prstGeom prst="rect">
            <a:avLst/>
          </a:prstGeom>
          <a:solidFill>
            <a:schemeClr val="tx1"/>
          </a:solidFill>
          <a:ln w="9525">
            <a:noFill/>
            <a:miter lim="800000"/>
            <a:headEnd/>
            <a:tailEnd/>
          </a:ln>
        </p:spPr>
        <p:txBody>
          <a:bodyPr lIns="0" tIns="0" rIns="0" bIns="0"/>
          <a:lstStyle/>
          <a:p>
            <a:pPr lvl="0" defTabSz="914272">
              <a:lnSpc>
                <a:spcPct val="106000"/>
              </a:lnSpc>
              <a:spcBef>
                <a:spcPct val="80000"/>
              </a:spcBef>
              <a:buClr>
                <a:srgbClr val="44546A"/>
              </a:buClr>
              <a:defRPr/>
            </a:pPr>
            <a:r>
              <a:rPr lang="it-IT" sz="1400" b="1" kern="0" dirty="0" smtClean="0">
                <a:solidFill>
                  <a:schemeClr val="bg1"/>
                </a:solidFill>
              </a:rPr>
              <a:t>Rafforza lo stakeholder engagement:</a:t>
            </a:r>
            <a:r>
              <a:rPr lang="it-IT" sz="1400" kern="0" dirty="0" smtClean="0">
                <a:solidFill>
                  <a:schemeClr val="bg1"/>
                </a:solidFill>
              </a:rPr>
              <a:t>  capire come il cambiamento climatico può avere un impatto sulla propria organizzazione può velocizzare cambiamenti nell’approccio al marketing e alla comunicazione: da un approccio di difesa ad uno di promozione.</a:t>
            </a:r>
          </a:p>
        </p:txBody>
      </p:sp>
      <p:sp>
        <p:nvSpPr>
          <p:cNvPr id="39" name="Freeform 54"/>
          <p:cNvSpPr>
            <a:spLocks noChangeAspect="1" noEditPoints="1"/>
          </p:cNvSpPr>
          <p:nvPr/>
        </p:nvSpPr>
        <p:spPr bwMode="auto">
          <a:xfrm>
            <a:off x="630779" y="5599223"/>
            <a:ext cx="716408" cy="716408"/>
          </a:xfrm>
          <a:custGeom>
            <a:avLst/>
            <a:gdLst>
              <a:gd name="T0" fmla="*/ 117 w 512"/>
              <a:gd name="T1" fmla="*/ 330 h 512"/>
              <a:gd name="T2" fmla="*/ 160 w 512"/>
              <a:gd name="T3" fmla="*/ 330 h 512"/>
              <a:gd name="T4" fmla="*/ 170 w 512"/>
              <a:gd name="T5" fmla="*/ 341 h 512"/>
              <a:gd name="T6" fmla="*/ 170 w 512"/>
              <a:gd name="T7" fmla="*/ 376 h 512"/>
              <a:gd name="T8" fmla="*/ 205 w 512"/>
              <a:gd name="T9" fmla="*/ 334 h 512"/>
              <a:gd name="T10" fmla="*/ 213 w 512"/>
              <a:gd name="T11" fmla="*/ 330 h 512"/>
              <a:gd name="T12" fmla="*/ 394 w 512"/>
              <a:gd name="T13" fmla="*/ 330 h 512"/>
              <a:gd name="T14" fmla="*/ 394 w 512"/>
              <a:gd name="T15" fmla="*/ 160 h 512"/>
              <a:gd name="T16" fmla="*/ 117 w 512"/>
              <a:gd name="T17" fmla="*/ 160 h 512"/>
              <a:gd name="T18" fmla="*/ 117 w 512"/>
              <a:gd name="T19" fmla="*/ 330 h 512"/>
              <a:gd name="T20" fmla="*/ 298 w 512"/>
              <a:gd name="T21" fmla="*/ 234 h 512"/>
              <a:gd name="T22" fmla="*/ 309 w 512"/>
              <a:gd name="T23" fmla="*/ 245 h 512"/>
              <a:gd name="T24" fmla="*/ 298 w 512"/>
              <a:gd name="T25" fmla="*/ 256 h 512"/>
              <a:gd name="T26" fmla="*/ 288 w 512"/>
              <a:gd name="T27" fmla="*/ 245 h 512"/>
              <a:gd name="T28" fmla="*/ 298 w 512"/>
              <a:gd name="T29" fmla="*/ 234 h 512"/>
              <a:gd name="T30" fmla="*/ 256 w 512"/>
              <a:gd name="T31" fmla="*/ 234 h 512"/>
              <a:gd name="T32" fmla="*/ 266 w 512"/>
              <a:gd name="T33" fmla="*/ 245 h 512"/>
              <a:gd name="T34" fmla="*/ 256 w 512"/>
              <a:gd name="T35" fmla="*/ 256 h 512"/>
              <a:gd name="T36" fmla="*/ 245 w 512"/>
              <a:gd name="T37" fmla="*/ 245 h 512"/>
              <a:gd name="T38" fmla="*/ 256 w 512"/>
              <a:gd name="T39" fmla="*/ 234 h 512"/>
              <a:gd name="T40" fmla="*/ 213 w 512"/>
              <a:gd name="T41" fmla="*/ 234 h 512"/>
              <a:gd name="T42" fmla="*/ 224 w 512"/>
              <a:gd name="T43" fmla="*/ 245 h 512"/>
              <a:gd name="T44" fmla="*/ 213 w 512"/>
              <a:gd name="T45" fmla="*/ 256 h 512"/>
              <a:gd name="T46" fmla="*/ 202 w 512"/>
              <a:gd name="T47" fmla="*/ 245 h 512"/>
              <a:gd name="T48" fmla="*/ 213 w 512"/>
              <a:gd name="T49" fmla="*/ 234 h 512"/>
              <a:gd name="T50" fmla="*/ 256 w 512"/>
              <a:gd name="T51" fmla="*/ 0 h 512"/>
              <a:gd name="T52" fmla="*/ 0 w 512"/>
              <a:gd name="T53" fmla="*/ 256 h 512"/>
              <a:gd name="T54" fmla="*/ 256 w 512"/>
              <a:gd name="T55" fmla="*/ 512 h 512"/>
              <a:gd name="T56" fmla="*/ 512 w 512"/>
              <a:gd name="T57" fmla="*/ 256 h 512"/>
              <a:gd name="T58" fmla="*/ 256 w 512"/>
              <a:gd name="T59" fmla="*/ 0 h 512"/>
              <a:gd name="T60" fmla="*/ 416 w 512"/>
              <a:gd name="T61" fmla="*/ 341 h 512"/>
              <a:gd name="T62" fmla="*/ 405 w 512"/>
              <a:gd name="T63" fmla="*/ 352 h 512"/>
              <a:gd name="T64" fmla="*/ 218 w 512"/>
              <a:gd name="T65" fmla="*/ 352 h 512"/>
              <a:gd name="T66" fmla="*/ 168 w 512"/>
              <a:gd name="T67" fmla="*/ 412 h 512"/>
              <a:gd name="T68" fmla="*/ 160 w 512"/>
              <a:gd name="T69" fmla="*/ 416 h 512"/>
              <a:gd name="T70" fmla="*/ 156 w 512"/>
              <a:gd name="T71" fmla="*/ 415 h 512"/>
              <a:gd name="T72" fmla="*/ 149 w 512"/>
              <a:gd name="T73" fmla="*/ 405 h 512"/>
              <a:gd name="T74" fmla="*/ 149 w 512"/>
              <a:gd name="T75" fmla="*/ 352 h 512"/>
              <a:gd name="T76" fmla="*/ 106 w 512"/>
              <a:gd name="T77" fmla="*/ 352 h 512"/>
              <a:gd name="T78" fmla="*/ 96 w 512"/>
              <a:gd name="T79" fmla="*/ 341 h 512"/>
              <a:gd name="T80" fmla="*/ 96 w 512"/>
              <a:gd name="T81" fmla="*/ 149 h 512"/>
              <a:gd name="T82" fmla="*/ 106 w 512"/>
              <a:gd name="T83" fmla="*/ 138 h 512"/>
              <a:gd name="T84" fmla="*/ 405 w 512"/>
              <a:gd name="T85" fmla="*/ 138 h 512"/>
              <a:gd name="T86" fmla="*/ 416 w 512"/>
              <a:gd name="T87" fmla="*/ 149 h 512"/>
              <a:gd name="T88" fmla="*/ 416 w 512"/>
              <a:gd name="T89"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17" y="330"/>
                </a:moveTo>
                <a:cubicBezTo>
                  <a:pt x="160" y="330"/>
                  <a:pt x="160" y="330"/>
                  <a:pt x="160" y="330"/>
                </a:cubicBezTo>
                <a:cubicBezTo>
                  <a:pt x="166" y="330"/>
                  <a:pt x="170" y="335"/>
                  <a:pt x="170" y="341"/>
                </a:cubicBezTo>
                <a:cubicBezTo>
                  <a:pt x="170" y="376"/>
                  <a:pt x="170" y="376"/>
                  <a:pt x="170" y="376"/>
                </a:cubicBezTo>
                <a:cubicBezTo>
                  <a:pt x="205" y="334"/>
                  <a:pt x="205" y="334"/>
                  <a:pt x="205" y="334"/>
                </a:cubicBezTo>
                <a:cubicBezTo>
                  <a:pt x="207" y="332"/>
                  <a:pt x="210" y="330"/>
                  <a:pt x="213" y="330"/>
                </a:cubicBezTo>
                <a:cubicBezTo>
                  <a:pt x="394" y="330"/>
                  <a:pt x="394" y="330"/>
                  <a:pt x="394" y="330"/>
                </a:cubicBezTo>
                <a:cubicBezTo>
                  <a:pt x="394" y="160"/>
                  <a:pt x="394" y="160"/>
                  <a:pt x="394" y="160"/>
                </a:cubicBezTo>
                <a:cubicBezTo>
                  <a:pt x="117" y="160"/>
                  <a:pt x="117" y="160"/>
                  <a:pt x="117" y="160"/>
                </a:cubicBezTo>
                <a:lnTo>
                  <a:pt x="117" y="330"/>
                </a:lnTo>
                <a:close/>
                <a:moveTo>
                  <a:pt x="298" y="234"/>
                </a:moveTo>
                <a:cubicBezTo>
                  <a:pt x="304" y="234"/>
                  <a:pt x="309" y="239"/>
                  <a:pt x="309" y="245"/>
                </a:cubicBezTo>
                <a:cubicBezTo>
                  <a:pt x="309" y="251"/>
                  <a:pt x="304" y="256"/>
                  <a:pt x="298" y="256"/>
                </a:cubicBezTo>
                <a:cubicBezTo>
                  <a:pt x="292" y="256"/>
                  <a:pt x="288" y="251"/>
                  <a:pt x="288" y="245"/>
                </a:cubicBezTo>
                <a:cubicBezTo>
                  <a:pt x="288" y="239"/>
                  <a:pt x="292" y="234"/>
                  <a:pt x="298" y="234"/>
                </a:cubicBezTo>
                <a:close/>
                <a:moveTo>
                  <a:pt x="256" y="234"/>
                </a:moveTo>
                <a:cubicBezTo>
                  <a:pt x="262" y="234"/>
                  <a:pt x="266" y="239"/>
                  <a:pt x="266" y="245"/>
                </a:cubicBezTo>
                <a:cubicBezTo>
                  <a:pt x="266" y="251"/>
                  <a:pt x="262" y="256"/>
                  <a:pt x="256" y="256"/>
                </a:cubicBezTo>
                <a:cubicBezTo>
                  <a:pt x="250" y="256"/>
                  <a:pt x="245" y="251"/>
                  <a:pt x="245" y="245"/>
                </a:cubicBezTo>
                <a:cubicBezTo>
                  <a:pt x="245" y="239"/>
                  <a:pt x="250" y="234"/>
                  <a:pt x="256" y="234"/>
                </a:cubicBezTo>
                <a:close/>
                <a:moveTo>
                  <a:pt x="213" y="234"/>
                </a:moveTo>
                <a:cubicBezTo>
                  <a:pt x="219" y="234"/>
                  <a:pt x="224" y="239"/>
                  <a:pt x="224" y="245"/>
                </a:cubicBezTo>
                <a:cubicBezTo>
                  <a:pt x="224" y="251"/>
                  <a:pt x="219" y="256"/>
                  <a:pt x="213" y="256"/>
                </a:cubicBezTo>
                <a:cubicBezTo>
                  <a:pt x="207" y="256"/>
                  <a:pt x="202" y="251"/>
                  <a:pt x="202" y="245"/>
                </a:cubicBezTo>
                <a:cubicBezTo>
                  <a:pt x="202" y="239"/>
                  <a:pt x="207" y="234"/>
                  <a:pt x="213"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218" y="352"/>
                  <a:pt x="218" y="352"/>
                  <a:pt x="218" y="352"/>
                </a:cubicBezTo>
                <a:cubicBezTo>
                  <a:pt x="168" y="412"/>
                  <a:pt x="168" y="412"/>
                  <a:pt x="168" y="412"/>
                </a:cubicBezTo>
                <a:cubicBezTo>
                  <a:pt x="166" y="414"/>
                  <a:pt x="163" y="416"/>
                  <a:pt x="160" y="416"/>
                </a:cubicBezTo>
                <a:cubicBezTo>
                  <a:pt x="158" y="416"/>
                  <a:pt x="157" y="415"/>
                  <a:pt x="156" y="415"/>
                </a:cubicBezTo>
                <a:cubicBezTo>
                  <a:pt x="152" y="414"/>
                  <a:pt x="149" y="409"/>
                  <a:pt x="149" y="405"/>
                </a:cubicBezTo>
                <a:cubicBezTo>
                  <a:pt x="149" y="352"/>
                  <a:pt x="149" y="352"/>
                  <a:pt x="149" y="352"/>
                </a:cubicBezTo>
                <a:cubicBezTo>
                  <a:pt x="106" y="352"/>
                  <a:pt x="106" y="352"/>
                  <a:pt x="106" y="352"/>
                </a:cubicBezTo>
                <a:cubicBezTo>
                  <a:pt x="100" y="352"/>
                  <a:pt x="96" y="347"/>
                  <a:pt x="96" y="341"/>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41"/>
                </a:lnTo>
                <a:close/>
              </a:path>
            </a:pathLst>
          </a:custGeom>
          <a:solidFill>
            <a:srgbClr val="005587"/>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40" name="Freeform 694"/>
          <p:cNvSpPr>
            <a:spLocks noChangeAspect="1" noEditPoints="1"/>
          </p:cNvSpPr>
          <p:nvPr/>
        </p:nvSpPr>
        <p:spPr bwMode="auto">
          <a:xfrm>
            <a:off x="629425" y="2654251"/>
            <a:ext cx="719117" cy="721233"/>
          </a:xfrm>
          <a:custGeom>
            <a:avLst/>
            <a:gdLst>
              <a:gd name="T0" fmla="*/ 203 w 512"/>
              <a:gd name="T1" fmla="*/ 220 h 512"/>
              <a:gd name="T2" fmla="*/ 192 w 512"/>
              <a:gd name="T3" fmla="*/ 222 h 512"/>
              <a:gd name="T4" fmla="*/ 121 w 512"/>
              <a:gd name="T5" fmla="*/ 250 h 512"/>
              <a:gd name="T6" fmla="*/ 166 w 512"/>
              <a:gd name="T7" fmla="*/ 295 h 512"/>
              <a:gd name="T8" fmla="*/ 166 w 512"/>
              <a:gd name="T9" fmla="*/ 310 h 512"/>
              <a:gd name="T10" fmla="*/ 166 w 512"/>
              <a:gd name="T11" fmla="*/ 348 h 512"/>
              <a:gd name="T12" fmla="*/ 203 w 512"/>
              <a:gd name="T13" fmla="*/ 348 h 512"/>
              <a:gd name="T14" fmla="*/ 211 w 512"/>
              <a:gd name="T15" fmla="*/ 345 h 512"/>
              <a:gd name="T16" fmla="*/ 218 w 512"/>
              <a:gd name="T17" fmla="*/ 348 h 512"/>
              <a:gd name="T18" fmla="*/ 263 w 512"/>
              <a:gd name="T19" fmla="*/ 392 h 512"/>
              <a:gd name="T20" fmla="*/ 290 w 512"/>
              <a:gd name="T21" fmla="*/ 322 h 512"/>
              <a:gd name="T22" fmla="*/ 293 w 512"/>
              <a:gd name="T23" fmla="*/ 311 h 512"/>
              <a:gd name="T24" fmla="*/ 363 w 512"/>
              <a:gd name="T25" fmla="*/ 150 h 512"/>
              <a:gd name="T26" fmla="*/ 203 w 512"/>
              <a:gd name="T27" fmla="*/ 220 h 512"/>
              <a:gd name="T28" fmla="*/ 273 w 512"/>
              <a:gd name="T29" fmla="*/ 302 h 512"/>
              <a:gd name="T30" fmla="*/ 241 w 512"/>
              <a:gd name="T31" fmla="*/ 315 h 512"/>
              <a:gd name="T32" fmla="*/ 208 w 512"/>
              <a:gd name="T33" fmla="*/ 302 h 512"/>
              <a:gd name="T34" fmla="*/ 208 w 512"/>
              <a:gd name="T35" fmla="*/ 237 h 512"/>
              <a:gd name="T36" fmla="*/ 241 w 512"/>
              <a:gd name="T37" fmla="*/ 223 h 512"/>
              <a:gd name="T38" fmla="*/ 273 w 512"/>
              <a:gd name="T39" fmla="*/ 237 h 512"/>
              <a:gd name="T40" fmla="*/ 273 w 512"/>
              <a:gd name="T41" fmla="*/ 302 h 512"/>
              <a:gd name="T42" fmla="*/ 258 w 512"/>
              <a:gd name="T43" fmla="*/ 252 h 512"/>
              <a:gd name="T44" fmla="*/ 258 w 512"/>
              <a:gd name="T45" fmla="*/ 287 h 512"/>
              <a:gd name="T46" fmla="*/ 224 w 512"/>
              <a:gd name="T47" fmla="*/ 287 h 512"/>
              <a:gd name="T48" fmla="*/ 224 w 512"/>
              <a:gd name="T49" fmla="*/ 252 h 512"/>
              <a:gd name="T50" fmla="*/ 241 w 512"/>
              <a:gd name="T51" fmla="*/ 245 h 512"/>
              <a:gd name="T52" fmla="*/ 258 w 512"/>
              <a:gd name="T53" fmla="*/ 252 h 512"/>
              <a:gd name="T54" fmla="*/ 256 w 512"/>
              <a:gd name="T55" fmla="*/ 0 h 512"/>
              <a:gd name="T56" fmla="*/ 0 w 512"/>
              <a:gd name="T57" fmla="*/ 256 h 512"/>
              <a:gd name="T58" fmla="*/ 256 w 512"/>
              <a:gd name="T59" fmla="*/ 512 h 512"/>
              <a:gd name="T60" fmla="*/ 512 w 512"/>
              <a:gd name="T61" fmla="*/ 256 h 512"/>
              <a:gd name="T62" fmla="*/ 256 w 512"/>
              <a:gd name="T63" fmla="*/ 0 h 512"/>
              <a:gd name="T64" fmla="*/ 268 w 512"/>
              <a:gd name="T65" fmla="*/ 415 h 512"/>
              <a:gd name="T66" fmla="*/ 262 w 512"/>
              <a:gd name="T67" fmla="*/ 417 h 512"/>
              <a:gd name="T68" fmla="*/ 254 w 512"/>
              <a:gd name="T69" fmla="*/ 414 h 512"/>
              <a:gd name="T70" fmla="*/ 209 w 512"/>
              <a:gd name="T71" fmla="*/ 369 h 512"/>
              <a:gd name="T72" fmla="*/ 188 w 512"/>
              <a:gd name="T73" fmla="*/ 374 h 512"/>
              <a:gd name="T74" fmla="*/ 151 w 512"/>
              <a:gd name="T75" fmla="*/ 363 h 512"/>
              <a:gd name="T76" fmla="*/ 145 w 512"/>
              <a:gd name="T77" fmla="*/ 304 h 512"/>
              <a:gd name="T78" fmla="*/ 100 w 512"/>
              <a:gd name="T79" fmla="*/ 259 h 512"/>
              <a:gd name="T80" fmla="*/ 98 w 512"/>
              <a:gd name="T81" fmla="*/ 246 h 512"/>
              <a:gd name="T82" fmla="*/ 193 w 512"/>
              <a:gd name="T83" fmla="*/ 201 h 512"/>
              <a:gd name="T84" fmla="*/ 376 w 512"/>
              <a:gd name="T85" fmla="*/ 131 h 512"/>
              <a:gd name="T86" fmla="*/ 383 w 512"/>
              <a:gd name="T87" fmla="*/ 139 h 512"/>
              <a:gd name="T88" fmla="*/ 312 w 512"/>
              <a:gd name="T89" fmla="*/ 322 h 512"/>
              <a:gd name="T90" fmla="*/ 268 w 512"/>
              <a:gd name="T91" fmla="*/ 41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203" y="220"/>
                </a:moveTo>
                <a:cubicBezTo>
                  <a:pt x="200" y="223"/>
                  <a:pt x="196" y="224"/>
                  <a:pt x="192" y="222"/>
                </a:cubicBezTo>
                <a:cubicBezTo>
                  <a:pt x="190" y="222"/>
                  <a:pt x="151" y="208"/>
                  <a:pt x="121" y="250"/>
                </a:cubicBezTo>
                <a:cubicBezTo>
                  <a:pt x="166" y="295"/>
                  <a:pt x="166" y="295"/>
                  <a:pt x="166" y="295"/>
                </a:cubicBezTo>
                <a:cubicBezTo>
                  <a:pt x="170" y="299"/>
                  <a:pt x="170" y="306"/>
                  <a:pt x="166" y="310"/>
                </a:cubicBezTo>
                <a:cubicBezTo>
                  <a:pt x="162" y="315"/>
                  <a:pt x="156" y="338"/>
                  <a:pt x="166" y="348"/>
                </a:cubicBezTo>
                <a:cubicBezTo>
                  <a:pt x="175" y="358"/>
                  <a:pt x="199" y="352"/>
                  <a:pt x="203" y="348"/>
                </a:cubicBezTo>
                <a:cubicBezTo>
                  <a:pt x="205" y="346"/>
                  <a:pt x="208" y="345"/>
                  <a:pt x="211" y="345"/>
                </a:cubicBezTo>
                <a:cubicBezTo>
                  <a:pt x="214" y="345"/>
                  <a:pt x="216" y="346"/>
                  <a:pt x="218" y="348"/>
                </a:cubicBezTo>
                <a:cubicBezTo>
                  <a:pt x="263" y="392"/>
                  <a:pt x="263" y="392"/>
                  <a:pt x="263" y="392"/>
                </a:cubicBezTo>
                <a:cubicBezTo>
                  <a:pt x="302" y="358"/>
                  <a:pt x="291" y="322"/>
                  <a:pt x="290" y="322"/>
                </a:cubicBezTo>
                <a:cubicBezTo>
                  <a:pt x="289" y="318"/>
                  <a:pt x="290" y="314"/>
                  <a:pt x="293" y="311"/>
                </a:cubicBezTo>
                <a:cubicBezTo>
                  <a:pt x="362" y="242"/>
                  <a:pt x="364" y="172"/>
                  <a:pt x="363" y="150"/>
                </a:cubicBezTo>
                <a:cubicBezTo>
                  <a:pt x="342" y="147"/>
                  <a:pt x="279" y="145"/>
                  <a:pt x="203" y="220"/>
                </a:cubicBezTo>
                <a:close/>
                <a:moveTo>
                  <a:pt x="273" y="302"/>
                </a:moveTo>
                <a:cubicBezTo>
                  <a:pt x="264" y="311"/>
                  <a:pt x="253" y="315"/>
                  <a:pt x="241" y="315"/>
                </a:cubicBezTo>
                <a:cubicBezTo>
                  <a:pt x="229" y="315"/>
                  <a:pt x="217" y="311"/>
                  <a:pt x="208" y="302"/>
                </a:cubicBezTo>
                <a:cubicBezTo>
                  <a:pt x="191" y="284"/>
                  <a:pt x="191" y="255"/>
                  <a:pt x="208" y="237"/>
                </a:cubicBezTo>
                <a:cubicBezTo>
                  <a:pt x="217" y="228"/>
                  <a:pt x="229" y="223"/>
                  <a:pt x="241" y="223"/>
                </a:cubicBezTo>
                <a:cubicBezTo>
                  <a:pt x="253" y="223"/>
                  <a:pt x="265" y="228"/>
                  <a:pt x="273" y="237"/>
                </a:cubicBezTo>
                <a:cubicBezTo>
                  <a:pt x="291" y="255"/>
                  <a:pt x="291" y="284"/>
                  <a:pt x="273" y="302"/>
                </a:cubicBezTo>
                <a:close/>
                <a:moveTo>
                  <a:pt x="258" y="252"/>
                </a:moveTo>
                <a:cubicBezTo>
                  <a:pt x="268" y="262"/>
                  <a:pt x="268" y="277"/>
                  <a:pt x="258" y="287"/>
                </a:cubicBezTo>
                <a:cubicBezTo>
                  <a:pt x="249" y="296"/>
                  <a:pt x="233" y="296"/>
                  <a:pt x="224" y="287"/>
                </a:cubicBezTo>
                <a:cubicBezTo>
                  <a:pt x="214" y="277"/>
                  <a:pt x="214" y="262"/>
                  <a:pt x="224" y="252"/>
                </a:cubicBezTo>
                <a:cubicBezTo>
                  <a:pt x="228" y="247"/>
                  <a:pt x="234" y="245"/>
                  <a:pt x="241" y="245"/>
                </a:cubicBezTo>
                <a:cubicBezTo>
                  <a:pt x="247" y="245"/>
                  <a:pt x="254" y="247"/>
                  <a:pt x="258" y="2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8" y="415"/>
                </a:moveTo>
                <a:cubicBezTo>
                  <a:pt x="266" y="416"/>
                  <a:pt x="264" y="417"/>
                  <a:pt x="262" y="417"/>
                </a:cubicBezTo>
                <a:cubicBezTo>
                  <a:pt x="259" y="417"/>
                  <a:pt x="256" y="416"/>
                  <a:pt x="254" y="414"/>
                </a:cubicBezTo>
                <a:cubicBezTo>
                  <a:pt x="209" y="369"/>
                  <a:pt x="209" y="369"/>
                  <a:pt x="209" y="369"/>
                </a:cubicBezTo>
                <a:cubicBezTo>
                  <a:pt x="203" y="372"/>
                  <a:pt x="196" y="374"/>
                  <a:pt x="188" y="374"/>
                </a:cubicBezTo>
                <a:cubicBezTo>
                  <a:pt x="173" y="376"/>
                  <a:pt x="159" y="372"/>
                  <a:pt x="151" y="363"/>
                </a:cubicBezTo>
                <a:cubicBezTo>
                  <a:pt x="135" y="348"/>
                  <a:pt x="137" y="320"/>
                  <a:pt x="145" y="304"/>
                </a:cubicBezTo>
                <a:cubicBezTo>
                  <a:pt x="100" y="259"/>
                  <a:pt x="100" y="259"/>
                  <a:pt x="100" y="259"/>
                </a:cubicBezTo>
                <a:cubicBezTo>
                  <a:pt x="96" y="256"/>
                  <a:pt x="96" y="251"/>
                  <a:pt x="98" y="246"/>
                </a:cubicBezTo>
                <a:cubicBezTo>
                  <a:pt x="131" y="193"/>
                  <a:pt x="175" y="197"/>
                  <a:pt x="193" y="201"/>
                </a:cubicBezTo>
                <a:cubicBezTo>
                  <a:pt x="290" y="106"/>
                  <a:pt x="372" y="130"/>
                  <a:pt x="376" y="131"/>
                </a:cubicBezTo>
                <a:cubicBezTo>
                  <a:pt x="380" y="132"/>
                  <a:pt x="382" y="135"/>
                  <a:pt x="383" y="139"/>
                </a:cubicBezTo>
                <a:cubicBezTo>
                  <a:pt x="384" y="143"/>
                  <a:pt x="398" y="233"/>
                  <a:pt x="312" y="322"/>
                </a:cubicBezTo>
                <a:cubicBezTo>
                  <a:pt x="315" y="338"/>
                  <a:pt x="316" y="379"/>
                  <a:pt x="268" y="41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41" name="Freeform 364"/>
          <p:cNvSpPr>
            <a:spLocks noChangeAspect="1" noEditPoints="1"/>
          </p:cNvSpPr>
          <p:nvPr/>
        </p:nvSpPr>
        <p:spPr bwMode="auto">
          <a:xfrm>
            <a:off x="629383" y="1674734"/>
            <a:ext cx="719201" cy="717092"/>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42" name="Freeform 538"/>
          <p:cNvSpPr>
            <a:spLocks noChangeAspect="1" noEditPoints="1"/>
          </p:cNvSpPr>
          <p:nvPr/>
        </p:nvSpPr>
        <p:spPr bwMode="auto">
          <a:xfrm>
            <a:off x="631353" y="4619917"/>
            <a:ext cx="715260" cy="715260"/>
          </a:xfrm>
          <a:custGeom>
            <a:avLst/>
            <a:gdLst>
              <a:gd name="T0" fmla="*/ 226 w 512"/>
              <a:gd name="T1" fmla="*/ 352 h 512"/>
              <a:gd name="T2" fmla="*/ 286 w 512"/>
              <a:gd name="T3" fmla="*/ 352 h 512"/>
              <a:gd name="T4" fmla="*/ 279 w 512"/>
              <a:gd name="T5" fmla="*/ 394 h 512"/>
              <a:gd name="T6" fmla="*/ 233 w 512"/>
              <a:gd name="T7" fmla="*/ 394 h 512"/>
              <a:gd name="T8" fmla="*/ 226 w 512"/>
              <a:gd name="T9" fmla="*/ 352 h 512"/>
              <a:gd name="T10" fmla="*/ 256 w 512"/>
              <a:gd name="T11" fmla="*/ 117 h 512"/>
              <a:gd name="T12" fmla="*/ 178 w 512"/>
              <a:gd name="T13" fmla="*/ 191 h 512"/>
              <a:gd name="T14" fmla="*/ 194 w 512"/>
              <a:gd name="T15" fmla="*/ 242 h 512"/>
              <a:gd name="T16" fmla="*/ 224 w 512"/>
              <a:gd name="T17" fmla="*/ 309 h 512"/>
              <a:gd name="T18" fmla="*/ 224 w 512"/>
              <a:gd name="T19" fmla="*/ 330 h 512"/>
              <a:gd name="T20" fmla="*/ 245 w 512"/>
              <a:gd name="T21" fmla="*/ 330 h 512"/>
              <a:gd name="T22" fmla="*/ 245 w 512"/>
              <a:gd name="T23" fmla="*/ 249 h 512"/>
              <a:gd name="T24" fmla="*/ 227 w 512"/>
              <a:gd name="T25" fmla="*/ 231 h 512"/>
              <a:gd name="T26" fmla="*/ 227 w 512"/>
              <a:gd name="T27" fmla="*/ 216 h 512"/>
              <a:gd name="T28" fmla="*/ 242 w 512"/>
              <a:gd name="T29" fmla="*/ 216 h 512"/>
              <a:gd name="T30" fmla="*/ 256 w 512"/>
              <a:gd name="T31" fmla="*/ 230 h 512"/>
              <a:gd name="T32" fmla="*/ 269 w 512"/>
              <a:gd name="T33" fmla="*/ 216 h 512"/>
              <a:gd name="T34" fmla="*/ 285 w 512"/>
              <a:gd name="T35" fmla="*/ 216 h 512"/>
              <a:gd name="T36" fmla="*/ 285 w 512"/>
              <a:gd name="T37" fmla="*/ 231 h 512"/>
              <a:gd name="T38" fmla="*/ 266 w 512"/>
              <a:gd name="T39" fmla="*/ 249 h 512"/>
              <a:gd name="T40" fmla="*/ 266 w 512"/>
              <a:gd name="T41" fmla="*/ 330 h 512"/>
              <a:gd name="T42" fmla="*/ 288 w 512"/>
              <a:gd name="T43" fmla="*/ 330 h 512"/>
              <a:gd name="T44" fmla="*/ 288 w 512"/>
              <a:gd name="T45" fmla="*/ 309 h 512"/>
              <a:gd name="T46" fmla="*/ 318 w 512"/>
              <a:gd name="T47" fmla="*/ 243 h 512"/>
              <a:gd name="T48" fmla="*/ 334 w 512"/>
              <a:gd name="T49" fmla="*/ 191 h 512"/>
              <a:gd name="T50" fmla="*/ 256 w 512"/>
              <a:gd name="T51" fmla="*/ 117 h 512"/>
              <a:gd name="T52" fmla="*/ 512 w 512"/>
              <a:gd name="T53" fmla="*/ 256 h 512"/>
              <a:gd name="T54" fmla="*/ 256 w 512"/>
              <a:gd name="T55" fmla="*/ 512 h 512"/>
              <a:gd name="T56" fmla="*/ 0 w 512"/>
              <a:gd name="T57" fmla="*/ 256 h 512"/>
              <a:gd name="T58" fmla="*/ 256 w 512"/>
              <a:gd name="T59" fmla="*/ 0 h 512"/>
              <a:gd name="T60" fmla="*/ 512 w 512"/>
              <a:gd name="T61" fmla="*/ 256 h 512"/>
              <a:gd name="T62" fmla="*/ 356 w 512"/>
              <a:gd name="T63" fmla="*/ 191 h 512"/>
              <a:gd name="T64" fmla="*/ 256 w 512"/>
              <a:gd name="T65" fmla="*/ 96 h 512"/>
              <a:gd name="T66" fmla="*/ 256 w 512"/>
              <a:gd name="T67" fmla="*/ 96 h 512"/>
              <a:gd name="T68" fmla="*/ 256 w 512"/>
              <a:gd name="T69" fmla="*/ 96 h 512"/>
              <a:gd name="T70" fmla="*/ 256 w 512"/>
              <a:gd name="T71" fmla="*/ 96 h 512"/>
              <a:gd name="T72" fmla="*/ 255 w 512"/>
              <a:gd name="T73" fmla="*/ 96 h 512"/>
              <a:gd name="T74" fmla="*/ 157 w 512"/>
              <a:gd name="T75" fmla="*/ 191 h 512"/>
              <a:gd name="T76" fmla="*/ 176 w 512"/>
              <a:gd name="T77" fmla="*/ 254 h 512"/>
              <a:gd name="T78" fmla="*/ 202 w 512"/>
              <a:gd name="T79" fmla="*/ 309 h 512"/>
              <a:gd name="T80" fmla="*/ 202 w 512"/>
              <a:gd name="T81" fmla="*/ 341 h 512"/>
              <a:gd name="T82" fmla="*/ 203 w 512"/>
              <a:gd name="T83" fmla="*/ 342 h 512"/>
              <a:gd name="T84" fmla="*/ 202 w 512"/>
              <a:gd name="T85" fmla="*/ 343 h 512"/>
              <a:gd name="T86" fmla="*/ 213 w 512"/>
              <a:gd name="T87" fmla="*/ 407 h 512"/>
              <a:gd name="T88" fmla="*/ 224 w 512"/>
              <a:gd name="T89" fmla="*/ 416 h 512"/>
              <a:gd name="T90" fmla="*/ 288 w 512"/>
              <a:gd name="T91" fmla="*/ 416 h 512"/>
              <a:gd name="T92" fmla="*/ 298 w 512"/>
              <a:gd name="T93" fmla="*/ 407 h 512"/>
              <a:gd name="T94" fmla="*/ 309 w 512"/>
              <a:gd name="T95" fmla="*/ 343 h 512"/>
              <a:gd name="T96" fmla="*/ 309 w 512"/>
              <a:gd name="T97" fmla="*/ 342 h 512"/>
              <a:gd name="T98" fmla="*/ 309 w 512"/>
              <a:gd name="T99" fmla="*/ 341 h 512"/>
              <a:gd name="T100" fmla="*/ 309 w 512"/>
              <a:gd name="T101" fmla="*/ 309 h 512"/>
              <a:gd name="T102" fmla="*/ 336 w 512"/>
              <a:gd name="T103" fmla="*/ 254 h 512"/>
              <a:gd name="T104" fmla="*/ 356 w 512"/>
              <a:gd name="T105" fmla="*/ 19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6" y="352"/>
                </a:moveTo>
                <a:cubicBezTo>
                  <a:pt x="286" y="352"/>
                  <a:pt x="286" y="352"/>
                  <a:pt x="286" y="352"/>
                </a:cubicBezTo>
                <a:cubicBezTo>
                  <a:pt x="279" y="394"/>
                  <a:pt x="279" y="394"/>
                  <a:pt x="279" y="394"/>
                </a:cubicBezTo>
                <a:cubicBezTo>
                  <a:pt x="233" y="394"/>
                  <a:pt x="233" y="394"/>
                  <a:pt x="233" y="394"/>
                </a:cubicBezTo>
                <a:lnTo>
                  <a:pt x="226" y="352"/>
                </a:lnTo>
                <a:close/>
                <a:moveTo>
                  <a:pt x="256" y="117"/>
                </a:moveTo>
                <a:cubicBezTo>
                  <a:pt x="214" y="117"/>
                  <a:pt x="178" y="151"/>
                  <a:pt x="178" y="191"/>
                </a:cubicBezTo>
                <a:cubicBezTo>
                  <a:pt x="178" y="219"/>
                  <a:pt x="194" y="242"/>
                  <a:pt x="194" y="242"/>
                </a:cubicBezTo>
                <a:cubicBezTo>
                  <a:pt x="201" y="254"/>
                  <a:pt x="224" y="292"/>
                  <a:pt x="224" y="309"/>
                </a:cubicBezTo>
                <a:cubicBezTo>
                  <a:pt x="224" y="330"/>
                  <a:pt x="224" y="330"/>
                  <a:pt x="224" y="330"/>
                </a:cubicBezTo>
                <a:cubicBezTo>
                  <a:pt x="245" y="330"/>
                  <a:pt x="245" y="330"/>
                  <a:pt x="245" y="330"/>
                </a:cubicBezTo>
                <a:cubicBezTo>
                  <a:pt x="245" y="249"/>
                  <a:pt x="245" y="249"/>
                  <a:pt x="245" y="249"/>
                </a:cubicBezTo>
                <a:cubicBezTo>
                  <a:pt x="227" y="231"/>
                  <a:pt x="227" y="231"/>
                  <a:pt x="227" y="231"/>
                </a:cubicBezTo>
                <a:cubicBezTo>
                  <a:pt x="223" y="227"/>
                  <a:pt x="223" y="220"/>
                  <a:pt x="227" y="216"/>
                </a:cubicBezTo>
                <a:cubicBezTo>
                  <a:pt x="231" y="212"/>
                  <a:pt x="238" y="212"/>
                  <a:pt x="242" y="216"/>
                </a:cubicBezTo>
                <a:cubicBezTo>
                  <a:pt x="256" y="230"/>
                  <a:pt x="256" y="230"/>
                  <a:pt x="256" y="230"/>
                </a:cubicBezTo>
                <a:cubicBezTo>
                  <a:pt x="269" y="216"/>
                  <a:pt x="269" y="216"/>
                  <a:pt x="269" y="216"/>
                </a:cubicBezTo>
                <a:cubicBezTo>
                  <a:pt x="274" y="212"/>
                  <a:pt x="280" y="212"/>
                  <a:pt x="285" y="216"/>
                </a:cubicBezTo>
                <a:cubicBezTo>
                  <a:pt x="289" y="220"/>
                  <a:pt x="289" y="227"/>
                  <a:pt x="285" y="231"/>
                </a:cubicBezTo>
                <a:cubicBezTo>
                  <a:pt x="266" y="249"/>
                  <a:pt x="266" y="249"/>
                  <a:pt x="266" y="249"/>
                </a:cubicBezTo>
                <a:cubicBezTo>
                  <a:pt x="266" y="330"/>
                  <a:pt x="266" y="330"/>
                  <a:pt x="266" y="330"/>
                </a:cubicBezTo>
                <a:cubicBezTo>
                  <a:pt x="288" y="330"/>
                  <a:pt x="288" y="330"/>
                  <a:pt x="288" y="330"/>
                </a:cubicBezTo>
                <a:cubicBezTo>
                  <a:pt x="288" y="309"/>
                  <a:pt x="288" y="309"/>
                  <a:pt x="288" y="309"/>
                </a:cubicBezTo>
                <a:cubicBezTo>
                  <a:pt x="288" y="292"/>
                  <a:pt x="311" y="254"/>
                  <a:pt x="318" y="243"/>
                </a:cubicBezTo>
                <a:cubicBezTo>
                  <a:pt x="318" y="242"/>
                  <a:pt x="334" y="218"/>
                  <a:pt x="334" y="191"/>
                </a:cubicBezTo>
                <a:cubicBezTo>
                  <a:pt x="334" y="151"/>
                  <a:pt x="298" y="117"/>
                  <a:pt x="256" y="11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56" y="191"/>
                </a:moveTo>
                <a:cubicBezTo>
                  <a:pt x="356" y="140"/>
                  <a:pt x="310" y="96"/>
                  <a:pt x="256" y="96"/>
                </a:cubicBezTo>
                <a:cubicBezTo>
                  <a:pt x="256" y="96"/>
                  <a:pt x="256" y="96"/>
                  <a:pt x="256" y="96"/>
                </a:cubicBezTo>
                <a:cubicBezTo>
                  <a:pt x="256" y="96"/>
                  <a:pt x="256" y="96"/>
                  <a:pt x="256" y="96"/>
                </a:cubicBezTo>
                <a:cubicBezTo>
                  <a:pt x="256" y="96"/>
                  <a:pt x="256" y="96"/>
                  <a:pt x="256" y="96"/>
                </a:cubicBezTo>
                <a:cubicBezTo>
                  <a:pt x="256" y="96"/>
                  <a:pt x="256" y="96"/>
                  <a:pt x="255" y="96"/>
                </a:cubicBezTo>
                <a:cubicBezTo>
                  <a:pt x="202" y="96"/>
                  <a:pt x="157" y="140"/>
                  <a:pt x="157" y="191"/>
                </a:cubicBezTo>
                <a:cubicBezTo>
                  <a:pt x="157" y="225"/>
                  <a:pt x="175" y="253"/>
                  <a:pt x="176" y="254"/>
                </a:cubicBezTo>
                <a:cubicBezTo>
                  <a:pt x="189" y="275"/>
                  <a:pt x="202" y="302"/>
                  <a:pt x="202" y="309"/>
                </a:cubicBezTo>
                <a:cubicBezTo>
                  <a:pt x="202" y="341"/>
                  <a:pt x="202" y="341"/>
                  <a:pt x="202" y="341"/>
                </a:cubicBezTo>
                <a:cubicBezTo>
                  <a:pt x="202" y="341"/>
                  <a:pt x="202" y="342"/>
                  <a:pt x="203" y="342"/>
                </a:cubicBezTo>
                <a:cubicBezTo>
                  <a:pt x="203" y="342"/>
                  <a:pt x="202" y="342"/>
                  <a:pt x="202" y="343"/>
                </a:cubicBezTo>
                <a:cubicBezTo>
                  <a:pt x="213" y="407"/>
                  <a:pt x="213" y="407"/>
                  <a:pt x="213" y="407"/>
                </a:cubicBezTo>
                <a:cubicBezTo>
                  <a:pt x="214" y="412"/>
                  <a:pt x="218" y="416"/>
                  <a:pt x="224" y="416"/>
                </a:cubicBezTo>
                <a:cubicBezTo>
                  <a:pt x="288" y="416"/>
                  <a:pt x="288" y="416"/>
                  <a:pt x="288" y="416"/>
                </a:cubicBezTo>
                <a:cubicBezTo>
                  <a:pt x="293" y="416"/>
                  <a:pt x="297" y="412"/>
                  <a:pt x="298" y="407"/>
                </a:cubicBezTo>
                <a:cubicBezTo>
                  <a:pt x="309" y="343"/>
                  <a:pt x="309" y="343"/>
                  <a:pt x="309" y="343"/>
                </a:cubicBezTo>
                <a:cubicBezTo>
                  <a:pt x="309" y="342"/>
                  <a:pt x="309" y="342"/>
                  <a:pt x="309" y="342"/>
                </a:cubicBezTo>
                <a:cubicBezTo>
                  <a:pt x="309" y="342"/>
                  <a:pt x="309" y="341"/>
                  <a:pt x="309" y="341"/>
                </a:cubicBezTo>
                <a:cubicBezTo>
                  <a:pt x="309" y="309"/>
                  <a:pt x="309" y="309"/>
                  <a:pt x="309" y="309"/>
                </a:cubicBezTo>
                <a:cubicBezTo>
                  <a:pt x="309" y="302"/>
                  <a:pt x="323" y="275"/>
                  <a:pt x="336" y="254"/>
                </a:cubicBezTo>
                <a:cubicBezTo>
                  <a:pt x="337" y="253"/>
                  <a:pt x="356" y="225"/>
                  <a:pt x="356" y="19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43" name="Group 681"/>
          <p:cNvGrpSpPr>
            <a:grpSpLocks noChangeAspect="1"/>
          </p:cNvGrpSpPr>
          <p:nvPr/>
        </p:nvGrpSpPr>
        <p:grpSpPr bwMode="auto">
          <a:xfrm>
            <a:off x="629425" y="3637415"/>
            <a:ext cx="719117" cy="719117"/>
            <a:chOff x="6210" y="2696"/>
            <a:chExt cx="340" cy="340"/>
          </a:xfrm>
          <a:solidFill>
            <a:schemeClr val="accent3"/>
          </a:solidFill>
        </p:grpSpPr>
        <p:sp>
          <p:nvSpPr>
            <p:cNvPr id="44" name="Freeform 682"/>
            <p:cNvSpPr>
              <a:spLocks/>
            </p:cNvSpPr>
            <p:nvPr/>
          </p:nvSpPr>
          <p:spPr bwMode="auto">
            <a:xfrm>
              <a:off x="6351" y="2911"/>
              <a:ext cx="57" cy="49"/>
            </a:xfrm>
            <a:custGeom>
              <a:avLst/>
              <a:gdLst>
                <a:gd name="T0" fmla="*/ 51 w 85"/>
                <a:gd name="T1" fmla="*/ 3 h 73"/>
                <a:gd name="T2" fmla="*/ 43 w 85"/>
                <a:gd name="T3" fmla="*/ 0 h 73"/>
                <a:gd name="T4" fmla="*/ 34 w 85"/>
                <a:gd name="T5" fmla="*/ 3 h 73"/>
                <a:gd name="T6" fmla="*/ 16 w 85"/>
                <a:gd name="T7" fmla="*/ 9 h 73"/>
                <a:gd name="T8" fmla="*/ 11 w 85"/>
                <a:gd name="T9" fmla="*/ 9 h 73"/>
                <a:gd name="T10" fmla="*/ 0 w 85"/>
                <a:gd name="T11" fmla="*/ 2 h 73"/>
                <a:gd name="T12" fmla="*/ 0 w 85"/>
                <a:gd name="T13" fmla="*/ 73 h 73"/>
                <a:gd name="T14" fmla="*/ 37 w 85"/>
                <a:gd name="T15" fmla="*/ 51 h 73"/>
                <a:gd name="T16" fmla="*/ 48 w 85"/>
                <a:gd name="T17" fmla="*/ 51 h 73"/>
                <a:gd name="T18" fmla="*/ 85 w 85"/>
                <a:gd name="T19" fmla="*/ 73 h 73"/>
                <a:gd name="T20" fmla="*/ 85 w 85"/>
                <a:gd name="T21" fmla="*/ 2 h 73"/>
                <a:gd name="T22" fmla="*/ 75 w 85"/>
                <a:gd name="T23" fmla="*/ 9 h 73"/>
                <a:gd name="T24" fmla="*/ 51 w 85"/>
                <a:gd name="T2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3">
                  <a:moveTo>
                    <a:pt x="51" y="3"/>
                  </a:moveTo>
                  <a:cubicBezTo>
                    <a:pt x="49" y="2"/>
                    <a:pt x="44" y="0"/>
                    <a:pt x="43" y="0"/>
                  </a:cubicBezTo>
                  <a:cubicBezTo>
                    <a:pt x="41" y="0"/>
                    <a:pt x="37" y="2"/>
                    <a:pt x="34" y="3"/>
                  </a:cubicBezTo>
                  <a:cubicBezTo>
                    <a:pt x="29" y="6"/>
                    <a:pt x="23" y="9"/>
                    <a:pt x="16" y="9"/>
                  </a:cubicBezTo>
                  <a:cubicBezTo>
                    <a:pt x="14" y="9"/>
                    <a:pt x="12" y="9"/>
                    <a:pt x="11" y="9"/>
                  </a:cubicBezTo>
                  <a:cubicBezTo>
                    <a:pt x="6" y="7"/>
                    <a:pt x="3" y="5"/>
                    <a:pt x="0" y="2"/>
                  </a:cubicBezTo>
                  <a:cubicBezTo>
                    <a:pt x="0" y="73"/>
                    <a:pt x="0" y="73"/>
                    <a:pt x="0" y="73"/>
                  </a:cubicBezTo>
                  <a:cubicBezTo>
                    <a:pt x="37" y="51"/>
                    <a:pt x="37" y="51"/>
                    <a:pt x="37" y="51"/>
                  </a:cubicBezTo>
                  <a:cubicBezTo>
                    <a:pt x="41" y="49"/>
                    <a:pt x="45" y="49"/>
                    <a:pt x="48" y="51"/>
                  </a:cubicBezTo>
                  <a:cubicBezTo>
                    <a:pt x="85" y="73"/>
                    <a:pt x="85" y="73"/>
                    <a:pt x="85" y="73"/>
                  </a:cubicBezTo>
                  <a:cubicBezTo>
                    <a:pt x="85" y="2"/>
                    <a:pt x="85" y="2"/>
                    <a:pt x="85" y="2"/>
                  </a:cubicBezTo>
                  <a:cubicBezTo>
                    <a:pt x="82" y="5"/>
                    <a:pt x="79" y="7"/>
                    <a:pt x="75" y="9"/>
                  </a:cubicBezTo>
                  <a:cubicBezTo>
                    <a:pt x="66" y="11"/>
                    <a:pt x="58" y="7"/>
                    <a:pt x="51"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683"/>
            <p:cNvSpPr>
              <a:spLocks noEditPoints="1"/>
            </p:cNvSpPr>
            <p:nvPr/>
          </p:nvSpPr>
          <p:spPr bwMode="auto">
            <a:xfrm>
              <a:off x="6314" y="2772"/>
              <a:ext cx="132" cy="131"/>
            </a:xfrm>
            <a:custGeom>
              <a:avLst/>
              <a:gdLst>
                <a:gd name="T0" fmla="*/ 188 w 198"/>
                <a:gd name="T1" fmla="*/ 99 h 198"/>
                <a:gd name="T2" fmla="*/ 194 w 198"/>
                <a:gd name="T3" fmla="*/ 81 h 198"/>
                <a:gd name="T4" fmla="*/ 198 w 198"/>
                <a:gd name="T5" fmla="*/ 72 h 198"/>
                <a:gd name="T6" fmla="*/ 190 w 198"/>
                <a:gd name="T7" fmla="*/ 67 h 198"/>
                <a:gd name="T8" fmla="*/ 176 w 198"/>
                <a:gd name="T9" fmla="*/ 54 h 198"/>
                <a:gd name="T10" fmla="*/ 172 w 198"/>
                <a:gd name="T11" fmla="*/ 36 h 198"/>
                <a:gd name="T12" fmla="*/ 171 w 198"/>
                <a:gd name="T13" fmla="*/ 26 h 198"/>
                <a:gd name="T14" fmla="*/ 162 w 198"/>
                <a:gd name="T15" fmla="*/ 25 h 198"/>
                <a:gd name="T16" fmla="*/ 143 w 198"/>
                <a:gd name="T17" fmla="*/ 21 h 198"/>
                <a:gd name="T18" fmla="*/ 131 w 198"/>
                <a:gd name="T19" fmla="*/ 7 h 198"/>
                <a:gd name="T20" fmla="*/ 125 w 198"/>
                <a:gd name="T21" fmla="*/ 0 h 198"/>
                <a:gd name="T22" fmla="*/ 117 w 198"/>
                <a:gd name="T23" fmla="*/ 4 h 198"/>
                <a:gd name="T24" fmla="*/ 99 w 198"/>
                <a:gd name="T25" fmla="*/ 9 h 198"/>
                <a:gd name="T26" fmla="*/ 80 w 198"/>
                <a:gd name="T27" fmla="*/ 5 h 198"/>
                <a:gd name="T28" fmla="*/ 72 w 198"/>
                <a:gd name="T29" fmla="*/ 3 h 198"/>
                <a:gd name="T30" fmla="*/ 72 w 198"/>
                <a:gd name="T31" fmla="*/ 3 h 198"/>
                <a:gd name="T32" fmla="*/ 67 w 198"/>
                <a:gd name="T33" fmla="*/ 9 h 198"/>
                <a:gd name="T34" fmla="*/ 54 w 198"/>
                <a:gd name="T35" fmla="*/ 22 h 198"/>
                <a:gd name="T36" fmla="*/ 35 w 198"/>
                <a:gd name="T37" fmla="*/ 26 h 198"/>
                <a:gd name="T38" fmla="*/ 26 w 198"/>
                <a:gd name="T39" fmla="*/ 27 h 198"/>
                <a:gd name="T40" fmla="*/ 25 w 198"/>
                <a:gd name="T41" fmla="*/ 36 h 198"/>
                <a:gd name="T42" fmla="*/ 21 w 198"/>
                <a:gd name="T43" fmla="*/ 54 h 198"/>
                <a:gd name="T44" fmla="*/ 7 w 198"/>
                <a:gd name="T45" fmla="*/ 67 h 198"/>
                <a:gd name="T46" fmla="*/ 0 w 198"/>
                <a:gd name="T47" fmla="*/ 73 h 198"/>
                <a:gd name="T48" fmla="*/ 3 w 198"/>
                <a:gd name="T49" fmla="*/ 81 h 198"/>
                <a:gd name="T50" fmla="*/ 9 w 198"/>
                <a:gd name="T51" fmla="*/ 99 h 198"/>
                <a:gd name="T52" fmla="*/ 3 w 198"/>
                <a:gd name="T53" fmla="*/ 117 h 198"/>
                <a:gd name="T54" fmla="*/ 0 w 198"/>
                <a:gd name="T55" fmla="*/ 126 h 198"/>
                <a:gd name="T56" fmla="*/ 7 w 198"/>
                <a:gd name="T57" fmla="*/ 131 h 198"/>
                <a:gd name="T58" fmla="*/ 21 w 198"/>
                <a:gd name="T59" fmla="*/ 144 h 198"/>
                <a:gd name="T60" fmla="*/ 25 w 198"/>
                <a:gd name="T61" fmla="*/ 162 h 198"/>
                <a:gd name="T62" fmla="*/ 26 w 198"/>
                <a:gd name="T63" fmla="*/ 172 h 198"/>
                <a:gd name="T64" fmla="*/ 35 w 198"/>
                <a:gd name="T65" fmla="*/ 173 h 198"/>
                <a:gd name="T66" fmla="*/ 54 w 198"/>
                <a:gd name="T67" fmla="*/ 177 h 198"/>
                <a:gd name="T68" fmla="*/ 67 w 198"/>
                <a:gd name="T69" fmla="*/ 191 h 198"/>
                <a:gd name="T70" fmla="*/ 72 w 198"/>
                <a:gd name="T71" fmla="*/ 198 h 198"/>
                <a:gd name="T72" fmla="*/ 80 w 198"/>
                <a:gd name="T73" fmla="*/ 194 h 198"/>
                <a:gd name="T74" fmla="*/ 99 w 198"/>
                <a:gd name="T75" fmla="*/ 189 h 198"/>
                <a:gd name="T76" fmla="*/ 117 w 198"/>
                <a:gd name="T77" fmla="*/ 193 h 198"/>
                <a:gd name="T78" fmla="*/ 125 w 198"/>
                <a:gd name="T79" fmla="*/ 195 h 198"/>
                <a:gd name="T80" fmla="*/ 125 w 198"/>
                <a:gd name="T81" fmla="*/ 195 h 198"/>
                <a:gd name="T82" fmla="*/ 131 w 198"/>
                <a:gd name="T83" fmla="*/ 189 h 198"/>
                <a:gd name="T84" fmla="*/ 143 w 198"/>
                <a:gd name="T85" fmla="*/ 176 h 198"/>
                <a:gd name="T86" fmla="*/ 162 w 198"/>
                <a:gd name="T87" fmla="*/ 172 h 198"/>
                <a:gd name="T88" fmla="*/ 171 w 198"/>
                <a:gd name="T89" fmla="*/ 171 h 198"/>
                <a:gd name="T90" fmla="*/ 172 w 198"/>
                <a:gd name="T91" fmla="*/ 162 h 198"/>
                <a:gd name="T92" fmla="*/ 176 w 198"/>
                <a:gd name="T93" fmla="*/ 144 h 198"/>
                <a:gd name="T94" fmla="*/ 190 w 198"/>
                <a:gd name="T95" fmla="*/ 131 h 198"/>
                <a:gd name="T96" fmla="*/ 198 w 198"/>
                <a:gd name="T97" fmla="*/ 125 h 198"/>
                <a:gd name="T98" fmla="*/ 194 w 198"/>
                <a:gd name="T99" fmla="*/ 117 h 198"/>
                <a:gd name="T100" fmla="*/ 188 w 198"/>
                <a:gd name="T101" fmla="*/ 99 h 198"/>
                <a:gd name="T102" fmla="*/ 99 w 198"/>
                <a:gd name="T103" fmla="*/ 152 h 198"/>
                <a:gd name="T104" fmla="*/ 45 w 198"/>
                <a:gd name="T105" fmla="*/ 99 h 198"/>
                <a:gd name="T106" fmla="*/ 99 w 198"/>
                <a:gd name="T107" fmla="*/ 46 h 198"/>
                <a:gd name="T108" fmla="*/ 152 w 198"/>
                <a:gd name="T109" fmla="*/ 99 h 198"/>
                <a:gd name="T110" fmla="*/ 99 w 198"/>
                <a:gd name="T111"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98">
                  <a:moveTo>
                    <a:pt x="188" y="99"/>
                  </a:moveTo>
                  <a:cubicBezTo>
                    <a:pt x="188" y="92"/>
                    <a:pt x="191" y="86"/>
                    <a:pt x="194" y="81"/>
                  </a:cubicBezTo>
                  <a:cubicBezTo>
                    <a:pt x="195" y="78"/>
                    <a:pt x="198" y="74"/>
                    <a:pt x="198" y="72"/>
                  </a:cubicBezTo>
                  <a:cubicBezTo>
                    <a:pt x="197" y="71"/>
                    <a:pt x="193" y="69"/>
                    <a:pt x="190" y="67"/>
                  </a:cubicBezTo>
                  <a:cubicBezTo>
                    <a:pt x="185" y="64"/>
                    <a:pt x="180" y="60"/>
                    <a:pt x="176" y="54"/>
                  </a:cubicBezTo>
                  <a:cubicBezTo>
                    <a:pt x="173" y="48"/>
                    <a:pt x="173" y="42"/>
                    <a:pt x="172" y="36"/>
                  </a:cubicBezTo>
                  <a:cubicBezTo>
                    <a:pt x="172" y="33"/>
                    <a:pt x="172" y="28"/>
                    <a:pt x="171" y="26"/>
                  </a:cubicBezTo>
                  <a:cubicBezTo>
                    <a:pt x="170" y="26"/>
                    <a:pt x="165" y="26"/>
                    <a:pt x="162" y="25"/>
                  </a:cubicBezTo>
                  <a:cubicBezTo>
                    <a:pt x="156" y="25"/>
                    <a:pt x="149" y="25"/>
                    <a:pt x="143" y="21"/>
                  </a:cubicBezTo>
                  <a:cubicBezTo>
                    <a:pt x="138" y="18"/>
                    <a:pt x="134" y="12"/>
                    <a:pt x="131" y="7"/>
                  </a:cubicBezTo>
                  <a:cubicBezTo>
                    <a:pt x="129" y="5"/>
                    <a:pt x="126" y="1"/>
                    <a:pt x="125" y="0"/>
                  </a:cubicBezTo>
                  <a:cubicBezTo>
                    <a:pt x="124" y="0"/>
                    <a:pt x="120" y="2"/>
                    <a:pt x="117" y="4"/>
                  </a:cubicBezTo>
                  <a:cubicBezTo>
                    <a:pt x="112" y="6"/>
                    <a:pt x="106" y="9"/>
                    <a:pt x="99" y="9"/>
                  </a:cubicBezTo>
                  <a:cubicBezTo>
                    <a:pt x="92" y="9"/>
                    <a:pt x="86" y="8"/>
                    <a:pt x="80" y="5"/>
                  </a:cubicBezTo>
                  <a:cubicBezTo>
                    <a:pt x="78" y="4"/>
                    <a:pt x="73" y="3"/>
                    <a:pt x="72" y="3"/>
                  </a:cubicBezTo>
                  <a:cubicBezTo>
                    <a:pt x="72" y="3"/>
                    <a:pt x="72" y="3"/>
                    <a:pt x="72" y="3"/>
                  </a:cubicBezTo>
                  <a:cubicBezTo>
                    <a:pt x="71" y="3"/>
                    <a:pt x="68" y="6"/>
                    <a:pt x="67" y="9"/>
                  </a:cubicBezTo>
                  <a:cubicBezTo>
                    <a:pt x="63" y="14"/>
                    <a:pt x="60" y="19"/>
                    <a:pt x="54" y="22"/>
                  </a:cubicBezTo>
                  <a:cubicBezTo>
                    <a:pt x="48" y="26"/>
                    <a:pt x="41" y="26"/>
                    <a:pt x="35" y="26"/>
                  </a:cubicBezTo>
                  <a:cubicBezTo>
                    <a:pt x="32" y="26"/>
                    <a:pt x="27" y="26"/>
                    <a:pt x="26" y="27"/>
                  </a:cubicBezTo>
                  <a:cubicBezTo>
                    <a:pt x="26" y="28"/>
                    <a:pt x="25" y="33"/>
                    <a:pt x="25" y="36"/>
                  </a:cubicBezTo>
                  <a:cubicBezTo>
                    <a:pt x="25" y="42"/>
                    <a:pt x="24" y="48"/>
                    <a:pt x="21" y="54"/>
                  </a:cubicBezTo>
                  <a:cubicBezTo>
                    <a:pt x="18" y="60"/>
                    <a:pt x="12" y="64"/>
                    <a:pt x="7" y="67"/>
                  </a:cubicBezTo>
                  <a:cubicBezTo>
                    <a:pt x="5" y="69"/>
                    <a:pt x="0" y="71"/>
                    <a:pt x="0" y="73"/>
                  </a:cubicBezTo>
                  <a:cubicBezTo>
                    <a:pt x="0" y="74"/>
                    <a:pt x="2" y="78"/>
                    <a:pt x="3" y="81"/>
                  </a:cubicBezTo>
                  <a:cubicBezTo>
                    <a:pt x="6" y="86"/>
                    <a:pt x="9" y="92"/>
                    <a:pt x="9" y="99"/>
                  </a:cubicBezTo>
                  <a:cubicBezTo>
                    <a:pt x="9" y="106"/>
                    <a:pt x="6" y="112"/>
                    <a:pt x="3" y="117"/>
                  </a:cubicBezTo>
                  <a:cubicBezTo>
                    <a:pt x="2" y="120"/>
                    <a:pt x="0" y="124"/>
                    <a:pt x="0" y="126"/>
                  </a:cubicBezTo>
                  <a:cubicBezTo>
                    <a:pt x="0" y="127"/>
                    <a:pt x="5" y="129"/>
                    <a:pt x="7" y="131"/>
                  </a:cubicBezTo>
                  <a:cubicBezTo>
                    <a:pt x="12" y="134"/>
                    <a:pt x="18" y="138"/>
                    <a:pt x="21" y="144"/>
                  </a:cubicBezTo>
                  <a:cubicBezTo>
                    <a:pt x="24" y="150"/>
                    <a:pt x="25" y="156"/>
                    <a:pt x="25" y="162"/>
                  </a:cubicBezTo>
                  <a:cubicBezTo>
                    <a:pt x="25" y="165"/>
                    <a:pt x="26" y="170"/>
                    <a:pt x="26" y="172"/>
                  </a:cubicBezTo>
                  <a:cubicBezTo>
                    <a:pt x="27" y="172"/>
                    <a:pt x="32" y="172"/>
                    <a:pt x="35" y="173"/>
                  </a:cubicBezTo>
                  <a:cubicBezTo>
                    <a:pt x="41" y="173"/>
                    <a:pt x="48" y="173"/>
                    <a:pt x="54" y="177"/>
                  </a:cubicBezTo>
                  <a:cubicBezTo>
                    <a:pt x="60" y="180"/>
                    <a:pt x="63" y="186"/>
                    <a:pt x="67" y="191"/>
                  </a:cubicBezTo>
                  <a:cubicBezTo>
                    <a:pt x="68" y="193"/>
                    <a:pt x="71" y="197"/>
                    <a:pt x="72" y="198"/>
                  </a:cubicBezTo>
                  <a:cubicBezTo>
                    <a:pt x="73" y="198"/>
                    <a:pt x="78" y="196"/>
                    <a:pt x="80" y="194"/>
                  </a:cubicBezTo>
                  <a:cubicBezTo>
                    <a:pt x="86" y="192"/>
                    <a:pt x="92" y="189"/>
                    <a:pt x="99" y="189"/>
                  </a:cubicBezTo>
                  <a:cubicBezTo>
                    <a:pt x="106" y="189"/>
                    <a:pt x="112" y="190"/>
                    <a:pt x="117" y="193"/>
                  </a:cubicBezTo>
                  <a:cubicBezTo>
                    <a:pt x="120" y="194"/>
                    <a:pt x="124" y="195"/>
                    <a:pt x="125" y="195"/>
                  </a:cubicBezTo>
                  <a:cubicBezTo>
                    <a:pt x="125" y="195"/>
                    <a:pt x="125" y="195"/>
                    <a:pt x="125" y="195"/>
                  </a:cubicBezTo>
                  <a:cubicBezTo>
                    <a:pt x="126" y="195"/>
                    <a:pt x="129" y="192"/>
                    <a:pt x="131" y="189"/>
                  </a:cubicBezTo>
                  <a:cubicBezTo>
                    <a:pt x="134" y="184"/>
                    <a:pt x="138" y="179"/>
                    <a:pt x="143" y="176"/>
                  </a:cubicBezTo>
                  <a:cubicBezTo>
                    <a:pt x="149" y="172"/>
                    <a:pt x="156" y="172"/>
                    <a:pt x="162" y="172"/>
                  </a:cubicBezTo>
                  <a:cubicBezTo>
                    <a:pt x="165" y="172"/>
                    <a:pt x="170" y="172"/>
                    <a:pt x="171" y="171"/>
                  </a:cubicBezTo>
                  <a:cubicBezTo>
                    <a:pt x="172" y="170"/>
                    <a:pt x="172" y="165"/>
                    <a:pt x="172" y="162"/>
                  </a:cubicBezTo>
                  <a:cubicBezTo>
                    <a:pt x="173" y="156"/>
                    <a:pt x="173" y="150"/>
                    <a:pt x="176" y="144"/>
                  </a:cubicBezTo>
                  <a:cubicBezTo>
                    <a:pt x="180" y="138"/>
                    <a:pt x="185" y="134"/>
                    <a:pt x="190" y="131"/>
                  </a:cubicBezTo>
                  <a:cubicBezTo>
                    <a:pt x="193" y="129"/>
                    <a:pt x="197" y="127"/>
                    <a:pt x="198" y="125"/>
                  </a:cubicBezTo>
                  <a:cubicBezTo>
                    <a:pt x="198" y="124"/>
                    <a:pt x="195" y="120"/>
                    <a:pt x="194" y="117"/>
                  </a:cubicBezTo>
                  <a:cubicBezTo>
                    <a:pt x="191" y="112"/>
                    <a:pt x="188" y="106"/>
                    <a:pt x="188" y="99"/>
                  </a:cubicBezTo>
                  <a:close/>
                  <a:moveTo>
                    <a:pt x="99" y="152"/>
                  </a:moveTo>
                  <a:cubicBezTo>
                    <a:pt x="69" y="152"/>
                    <a:pt x="45" y="128"/>
                    <a:pt x="45" y="99"/>
                  </a:cubicBezTo>
                  <a:cubicBezTo>
                    <a:pt x="45" y="70"/>
                    <a:pt x="69" y="46"/>
                    <a:pt x="99" y="46"/>
                  </a:cubicBezTo>
                  <a:cubicBezTo>
                    <a:pt x="128" y="46"/>
                    <a:pt x="152" y="70"/>
                    <a:pt x="152" y="99"/>
                  </a:cubicBezTo>
                  <a:cubicBezTo>
                    <a:pt x="152" y="128"/>
                    <a:pt x="128" y="152"/>
                    <a:pt x="99"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Oval 684"/>
            <p:cNvSpPr>
              <a:spLocks noChangeArrowheads="1"/>
            </p:cNvSpPr>
            <p:nvPr/>
          </p:nvSpPr>
          <p:spPr bwMode="auto">
            <a:xfrm>
              <a:off x="6359" y="2816"/>
              <a:ext cx="42" cy="4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685"/>
            <p:cNvSpPr>
              <a:spLocks noEditPoints="1"/>
            </p:cNvSpPr>
            <p:nvPr/>
          </p:nvSpPr>
          <p:spPr bwMode="auto">
            <a:xfrm>
              <a:off x="6210" y="269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5 w 512"/>
                <a:gd name="T11" fmla="*/ 245 h 512"/>
                <a:gd name="T12" fmla="*/ 359 w 512"/>
                <a:gd name="T13" fmla="*/ 263 h 512"/>
                <a:gd name="T14" fmla="*/ 352 w 512"/>
                <a:gd name="T15" fmla="*/ 268 h 512"/>
                <a:gd name="T16" fmla="*/ 351 w 512"/>
                <a:gd name="T17" fmla="*/ 278 h 512"/>
                <a:gd name="T18" fmla="*/ 343 w 512"/>
                <a:gd name="T19" fmla="*/ 300 h 512"/>
                <a:gd name="T20" fmla="*/ 320 w 512"/>
                <a:gd name="T21" fmla="*/ 308 h 512"/>
                <a:gd name="T22" fmla="*/ 320 w 512"/>
                <a:gd name="T23" fmla="*/ 308 h 512"/>
                <a:gd name="T24" fmla="*/ 320 w 512"/>
                <a:gd name="T25" fmla="*/ 416 h 512"/>
                <a:gd name="T26" fmla="*/ 314 w 512"/>
                <a:gd name="T27" fmla="*/ 425 h 512"/>
                <a:gd name="T28" fmla="*/ 309 w 512"/>
                <a:gd name="T29" fmla="*/ 426 h 512"/>
                <a:gd name="T30" fmla="*/ 304 w 512"/>
                <a:gd name="T31" fmla="*/ 425 h 512"/>
                <a:gd name="T32" fmla="*/ 256 w 512"/>
                <a:gd name="T33" fmla="*/ 396 h 512"/>
                <a:gd name="T34" fmla="*/ 208 w 512"/>
                <a:gd name="T35" fmla="*/ 425 h 512"/>
                <a:gd name="T36" fmla="*/ 197 w 512"/>
                <a:gd name="T37" fmla="*/ 425 h 512"/>
                <a:gd name="T38" fmla="*/ 192 w 512"/>
                <a:gd name="T39" fmla="*/ 416 h 512"/>
                <a:gd name="T40" fmla="*/ 192 w 512"/>
                <a:gd name="T41" fmla="*/ 308 h 512"/>
                <a:gd name="T42" fmla="*/ 191 w 512"/>
                <a:gd name="T43" fmla="*/ 308 h 512"/>
                <a:gd name="T44" fmla="*/ 168 w 512"/>
                <a:gd name="T45" fmla="*/ 300 h 512"/>
                <a:gd name="T46" fmla="*/ 161 w 512"/>
                <a:gd name="T47" fmla="*/ 278 h 512"/>
                <a:gd name="T48" fmla="*/ 160 w 512"/>
                <a:gd name="T49" fmla="*/ 268 h 512"/>
                <a:gd name="T50" fmla="*/ 152 w 512"/>
                <a:gd name="T51" fmla="*/ 263 h 512"/>
                <a:gd name="T52" fmla="*/ 136 w 512"/>
                <a:gd name="T53" fmla="*/ 245 h 512"/>
                <a:gd name="T54" fmla="*/ 141 w 512"/>
                <a:gd name="T55" fmla="*/ 222 h 512"/>
                <a:gd name="T56" fmla="*/ 145 w 512"/>
                <a:gd name="T57" fmla="*/ 213 h 512"/>
                <a:gd name="T58" fmla="*/ 141 w 512"/>
                <a:gd name="T59" fmla="*/ 204 h 512"/>
                <a:gd name="T60" fmla="*/ 136 w 512"/>
                <a:gd name="T61" fmla="*/ 181 h 512"/>
                <a:gd name="T62" fmla="*/ 152 w 512"/>
                <a:gd name="T63" fmla="*/ 163 h 512"/>
                <a:gd name="T64" fmla="*/ 160 w 512"/>
                <a:gd name="T65" fmla="*/ 158 h 512"/>
                <a:gd name="T66" fmla="*/ 161 w 512"/>
                <a:gd name="T67" fmla="*/ 148 h 512"/>
                <a:gd name="T68" fmla="*/ 168 w 512"/>
                <a:gd name="T69" fmla="*/ 126 h 512"/>
                <a:gd name="T70" fmla="*/ 191 w 512"/>
                <a:gd name="T71" fmla="*/ 118 h 512"/>
                <a:gd name="T72" fmla="*/ 200 w 512"/>
                <a:gd name="T73" fmla="*/ 117 h 512"/>
                <a:gd name="T74" fmla="*/ 206 w 512"/>
                <a:gd name="T75" fmla="*/ 110 h 512"/>
                <a:gd name="T76" fmla="*/ 224 w 512"/>
                <a:gd name="T77" fmla="*/ 93 h 512"/>
                <a:gd name="T78" fmla="*/ 247 w 512"/>
                <a:gd name="T79" fmla="*/ 99 h 512"/>
                <a:gd name="T80" fmla="*/ 256 w 512"/>
                <a:gd name="T81" fmla="*/ 102 h 512"/>
                <a:gd name="T82" fmla="*/ 264 w 512"/>
                <a:gd name="T83" fmla="*/ 99 h 512"/>
                <a:gd name="T84" fmla="*/ 288 w 512"/>
                <a:gd name="T85" fmla="*/ 93 h 512"/>
                <a:gd name="T86" fmla="*/ 306 w 512"/>
                <a:gd name="T87" fmla="*/ 110 h 512"/>
                <a:gd name="T88" fmla="*/ 311 w 512"/>
                <a:gd name="T89" fmla="*/ 117 h 512"/>
                <a:gd name="T90" fmla="*/ 320 w 512"/>
                <a:gd name="T91" fmla="*/ 118 h 512"/>
                <a:gd name="T92" fmla="*/ 343 w 512"/>
                <a:gd name="T93" fmla="*/ 126 h 512"/>
                <a:gd name="T94" fmla="*/ 351 w 512"/>
                <a:gd name="T95" fmla="*/ 148 h 512"/>
                <a:gd name="T96" fmla="*/ 352 w 512"/>
                <a:gd name="T97" fmla="*/ 158 h 512"/>
                <a:gd name="T98" fmla="*/ 359 w 512"/>
                <a:gd name="T99" fmla="*/ 163 h 512"/>
                <a:gd name="T100" fmla="*/ 375 w 512"/>
                <a:gd name="T101" fmla="*/ 181 h 512"/>
                <a:gd name="T102" fmla="*/ 370 w 512"/>
                <a:gd name="T103" fmla="*/ 204 h 512"/>
                <a:gd name="T104" fmla="*/ 367 w 512"/>
                <a:gd name="T105" fmla="*/ 213 h 512"/>
                <a:gd name="T106" fmla="*/ 370 w 512"/>
                <a:gd name="T107" fmla="*/ 222 h 512"/>
                <a:gd name="T108" fmla="*/ 375 w 512"/>
                <a:gd name="T109" fmla="*/ 24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5" y="245"/>
                  </a:moveTo>
                  <a:cubicBezTo>
                    <a:pt x="373" y="254"/>
                    <a:pt x="365" y="259"/>
                    <a:pt x="359" y="263"/>
                  </a:cubicBezTo>
                  <a:cubicBezTo>
                    <a:pt x="356" y="265"/>
                    <a:pt x="353" y="267"/>
                    <a:pt x="352" y="268"/>
                  </a:cubicBezTo>
                  <a:cubicBezTo>
                    <a:pt x="351" y="270"/>
                    <a:pt x="351" y="274"/>
                    <a:pt x="351" y="278"/>
                  </a:cubicBezTo>
                  <a:cubicBezTo>
                    <a:pt x="350" y="285"/>
                    <a:pt x="350" y="294"/>
                    <a:pt x="343" y="300"/>
                  </a:cubicBezTo>
                  <a:cubicBezTo>
                    <a:pt x="337" y="307"/>
                    <a:pt x="328" y="307"/>
                    <a:pt x="320" y="308"/>
                  </a:cubicBezTo>
                  <a:cubicBezTo>
                    <a:pt x="320" y="308"/>
                    <a:pt x="320" y="308"/>
                    <a:pt x="320" y="308"/>
                  </a:cubicBezTo>
                  <a:cubicBezTo>
                    <a:pt x="320" y="416"/>
                    <a:pt x="320" y="416"/>
                    <a:pt x="320" y="416"/>
                  </a:cubicBezTo>
                  <a:cubicBezTo>
                    <a:pt x="320" y="420"/>
                    <a:pt x="318" y="423"/>
                    <a:pt x="314" y="425"/>
                  </a:cubicBezTo>
                  <a:cubicBezTo>
                    <a:pt x="313" y="426"/>
                    <a:pt x="311" y="426"/>
                    <a:pt x="309" y="426"/>
                  </a:cubicBezTo>
                  <a:cubicBezTo>
                    <a:pt x="307" y="426"/>
                    <a:pt x="305" y="426"/>
                    <a:pt x="304" y="425"/>
                  </a:cubicBezTo>
                  <a:cubicBezTo>
                    <a:pt x="256" y="396"/>
                    <a:pt x="256" y="396"/>
                    <a:pt x="256" y="396"/>
                  </a:cubicBezTo>
                  <a:cubicBezTo>
                    <a:pt x="208" y="425"/>
                    <a:pt x="208" y="425"/>
                    <a:pt x="208" y="425"/>
                  </a:cubicBezTo>
                  <a:cubicBezTo>
                    <a:pt x="205" y="427"/>
                    <a:pt x="200" y="427"/>
                    <a:pt x="197" y="425"/>
                  </a:cubicBezTo>
                  <a:cubicBezTo>
                    <a:pt x="194" y="423"/>
                    <a:pt x="192" y="420"/>
                    <a:pt x="192" y="416"/>
                  </a:cubicBezTo>
                  <a:cubicBezTo>
                    <a:pt x="192" y="308"/>
                    <a:pt x="192" y="308"/>
                    <a:pt x="192" y="308"/>
                  </a:cubicBezTo>
                  <a:cubicBezTo>
                    <a:pt x="191" y="308"/>
                    <a:pt x="191" y="308"/>
                    <a:pt x="191" y="308"/>
                  </a:cubicBezTo>
                  <a:cubicBezTo>
                    <a:pt x="184" y="307"/>
                    <a:pt x="175" y="307"/>
                    <a:pt x="168" y="300"/>
                  </a:cubicBezTo>
                  <a:cubicBezTo>
                    <a:pt x="162" y="294"/>
                    <a:pt x="161" y="285"/>
                    <a:pt x="161" y="278"/>
                  </a:cubicBezTo>
                  <a:cubicBezTo>
                    <a:pt x="161" y="274"/>
                    <a:pt x="160" y="270"/>
                    <a:pt x="160" y="268"/>
                  </a:cubicBezTo>
                  <a:cubicBezTo>
                    <a:pt x="159" y="267"/>
                    <a:pt x="155" y="265"/>
                    <a:pt x="152" y="263"/>
                  </a:cubicBezTo>
                  <a:cubicBezTo>
                    <a:pt x="146" y="259"/>
                    <a:pt x="139" y="254"/>
                    <a:pt x="136" y="245"/>
                  </a:cubicBezTo>
                  <a:cubicBezTo>
                    <a:pt x="134" y="236"/>
                    <a:pt x="138" y="228"/>
                    <a:pt x="141" y="222"/>
                  </a:cubicBezTo>
                  <a:cubicBezTo>
                    <a:pt x="143" y="219"/>
                    <a:pt x="145" y="215"/>
                    <a:pt x="145" y="213"/>
                  </a:cubicBezTo>
                  <a:cubicBezTo>
                    <a:pt x="145" y="211"/>
                    <a:pt x="143" y="207"/>
                    <a:pt x="141" y="204"/>
                  </a:cubicBezTo>
                  <a:cubicBezTo>
                    <a:pt x="138" y="198"/>
                    <a:pt x="134" y="190"/>
                    <a:pt x="136" y="181"/>
                  </a:cubicBezTo>
                  <a:cubicBezTo>
                    <a:pt x="139" y="172"/>
                    <a:pt x="146" y="167"/>
                    <a:pt x="152" y="163"/>
                  </a:cubicBezTo>
                  <a:cubicBezTo>
                    <a:pt x="155" y="161"/>
                    <a:pt x="159" y="159"/>
                    <a:pt x="160" y="158"/>
                  </a:cubicBezTo>
                  <a:cubicBezTo>
                    <a:pt x="160" y="156"/>
                    <a:pt x="161" y="152"/>
                    <a:pt x="161" y="148"/>
                  </a:cubicBezTo>
                  <a:cubicBezTo>
                    <a:pt x="161" y="141"/>
                    <a:pt x="162" y="132"/>
                    <a:pt x="168" y="126"/>
                  </a:cubicBezTo>
                  <a:cubicBezTo>
                    <a:pt x="175" y="119"/>
                    <a:pt x="184" y="119"/>
                    <a:pt x="191" y="118"/>
                  </a:cubicBezTo>
                  <a:cubicBezTo>
                    <a:pt x="194" y="118"/>
                    <a:pt x="199" y="118"/>
                    <a:pt x="200" y="117"/>
                  </a:cubicBezTo>
                  <a:cubicBezTo>
                    <a:pt x="202" y="116"/>
                    <a:pt x="204" y="112"/>
                    <a:pt x="206" y="110"/>
                  </a:cubicBezTo>
                  <a:cubicBezTo>
                    <a:pt x="210" y="104"/>
                    <a:pt x="215" y="96"/>
                    <a:pt x="224" y="93"/>
                  </a:cubicBezTo>
                  <a:cubicBezTo>
                    <a:pt x="232" y="91"/>
                    <a:pt x="240" y="95"/>
                    <a:pt x="247" y="99"/>
                  </a:cubicBezTo>
                  <a:cubicBezTo>
                    <a:pt x="250" y="100"/>
                    <a:pt x="254" y="102"/>
                    <a:pt x="256" y="102"/>
                  </a:cubicBezTo>
                  <a:cubicBezTo>
                    <a:pt x="257" y="102"/>
                    <a:pt x="262" y="100"/>
                    <a:pt x="264" y="99"/>
                  </a:cubicBezTo>
                  <a:cubicBezTo>
                    <a:pt x="271" y="95"/>
                    <a:pt x="279" y="91"/>
                    <a:pt x="288" y="93"/>
                  </a:cubicBezTo>
                  <a:cubicBezTo>
                    <a:pt x="297" y="96"/>
                    <a:pt x="302" y="104"/>
                    <a:pt x="306" y="110"/>
                  </a:cubicBezTo>
                  <a:cubicBezTo>
                    <a:pt x="307" y="112"/>
                    <a:pt x="310" y="116"/>
                    <a:pt x="311" y="117"/>
                  </a:cubicBezTo>
                  <a:cubicBezTo>
                    <a:pt x="313" y="118"/>
                    <a:pt x="317" y="118"/>
                    <a:pt x="320" y="118"/>
                  </a:cubicBezTo>
                  <a:cubicBezTo>
                    <a:pt x="328" y="119"/>
                    <a:pt x="337" y="119"/>
                    <a:pt x="343" y="126"/>
                  </a:cubicBezTo>
                  <a:cubicBezTo>
                    <a:pt x="350" y="132"/>
                    <a:pt x="350" y="141"/>
                    <a:pt x="351" y="148"/>
                  </a:cubicBezTo>
                  <a:cubicBezTo>
                    <a:pt x="351" y="152"/>
                    <a:pt x="351" y="156"/>
                    <a:pt x="352" y="158"/>
                  </a:cubicBezTo>
                  <a:cubicBezTo>
                    <a:pt x="353" y="159"/>
                    <a:pt x="356" y="161"/>
                    <a:pt x="359" y="163"/>
                  </a:cubicBezTo>
                  <a:cubicBezTo>
                    <a:pt x="365" y="167"/>
                    <a:pt x="373" y="172"/>
                    <a:pt x="375" y="181"/>
                  </a:cubicBezTo>
                  <a:cubicBezTo>
                    <a:pt x="378" y="190"/>
                    <a:pt x="373" y="198"/>
                    <a:pt x="370" y="204"/>
                  </a:cubicBezTo>
                  <a:cubicBezTo>
                    <a:pt x="369" y="207"/>
                    <a:pt x="367" y="211"/>
                    <a:pt x="367" y="213"/>
                  </a:cubicBezTo>
                  <a:cubicBezTo>
                    <a:pt x="367" y="215"/>
                    <a:pt x="369" y="219"/>
                    <a:pt x="370" y="222"/>
                  </a:cubicBezTo>
                  <a:cubicBezTo>
                    <a:pt x="373" y="228"/>
                    <a:pt x="378" y="236"/>
                    <a:pt x="375" y="2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297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75325" y="3582987"/>
            <a:ext cx="9524338" cy="3149601"/>
          </a:xfrm>
        </p:spPr>
        <p:txBody>
          <a:bodyPr>
            <a:noAutofit/>
          </a:bodyPr>
          <a:lstStyle/>
          <a:p>
            <a:pPr>
              <a:spcAft>
                <a:spcPts val="400"/>
              </a:spcAft>
            </a:pPr>
            <a:r>
              <a:rPr lang="en-US" sz="800" dirty="0">
                <a:solidFill>
                  <a:schemeClr val="bg1"/>
                </a:solidFill>
              </a:rPr>
              <a:t>Important notice</a:t>
            </a:r>
          </a:p>
          <a:p>
            <a:pPr>
              <a:spcAft>
                <a:spcPts val="400"/>
              </a:spcAft>
            </a:pPr>
            <a:r>
              <a:rPr lang="en-US" sz="800" dirty="0">
                <a:solidFill>
                  <a:schemeClr val="bg1"/>
                </a:solidFill>
              </a:rPr>
              <a:t>This document has been prepared by Deloitte &amp; Touche S.p.A. for the sole purpose of enabling the parties to whom it is addressed to evaluate the capabilities of Deloitte &amp; Touche S.p.A to supply the proposed services. </a:t>
            </a:r>
          </a:p>
          <a:p>
            <a:pPr>
              <a:spcAft>
                <a:spcPts val="400"/>
              </a:spcAft>
            </a:pPr>
            <a:r>
              <a:rPr lang="en-US" sz="800" dirty="0">
                <a:solidFill>
                  <a:schemeClr val="bg1"/>
                </a:solidFill>
              </a:rPr>
              <a:t>The information contained in this document has been compiled by Deloitte &amp; Touche S.p.A. and may include material obtained from various sources which have not been verified or audited. This document also contains material proprietary to Deloitte &amp; Touche S.p.A.. Except in the general context of evaluating the capabilities of Deloitte &amp; Touche S.p.A., no reliance may be placed for any purposes whatsoever on the contents of this document. No representation or warranty, express or implied, is given and no responsibility or liability is or will be accepted by or on behalf of Deloitte &amp; Touche S.p.A. or by any of its partners, members, employees, agents or any other person as to the accuracy, completeness or correctness of the information contained in this document. </a:t>
            </a:r>
          </a:p>
          <a:p>
            <a:pPr>
              <a:spcAft>
                <a:spcPts val="400"/>
              </a:spcAft>
            </a:pPr>
            <a:r>
              <a:rPr lang="en-US" sz="800" dirty="0">
                <a:solidFill>
                  <a:schemeClr val="bg1"/>
                </a:solidFill>
              </a:rPr>
              <a:t>Other than stated below, this document and its contents are confidential and prepared solely for your information, and may not be reproduced, redistributed or passed on to any other person in whole or in part. If this document contains details of an arrangement that could result in a tax or insurance saving, no such conditions of confidentiality applies to the details of that arrangement (for example, for the purpose of discussion with tax authorities). No other party is entitled to rely on this document for any purpose whatsoever and we accept no liability to any other party who is shown or obtains access to this document. </a:t>
            </a:r>
          </a:p>
          <a:p>
            <a:pPr>
              <a:spcAft>
                <a:spcPts val="400"/>
              </a:spcAft>
            </a:pPr>
            <a:r>
              <a:rPr lang="en-US" sz="800" dirty="0">
                <a:solidFill>
                  <a:schemeClr val="bg1"/>
                </a:solidFill>
              </a:rPr>
              <a:t>This document is not an offer and is not intended to be contractually binding. Should this proposal be acceptable to you, and following the conclusion of our internal acceptance procedures, we would be pleased to discuss terms and conditions with you prior to our appointment. </a:t>
            </a:r>
          </a:p>
          <a:p>
            <a:pPr>
              <a:spcAft>
                <a:spcPts val="400"/>
              </a:spcAft>
            </a:pPr>
            <a:r>
              <a:rPr lang="en-US" sz="800" dirty="0">
                <a:solidFill>
                  <a:schemeClr val="bg1"/>
                </a:solidFill>
              </a:rPr>
              <a:t>Deloitte &amp; Touche S.p.A, a company registered in Italy with registered number 03049560166 and its registered office at Via Tortona no. 25, 20144, Milan, Italy, is an affiliate of Deloitte Central Mediterranean S.r.l., a company limited by guarantee registered in Italy with registered number 09599600963 and its registered office at Via Tortona no. 25, 20144, Milan, Italy. </a:t>
            </a:r>
          </a:p>
          <a:p>
            <a:pPr>
              <a:spcAft>
                <a:spcPts val="400"/>
              </a:spcAft>
            </a:pPr>
            <a:r>
              <a:rPr lang="en-US" sz="800" dirty="0">
                <a:solidFill>
                  <a:schemeClr val="bg1"/>
                </a:solidFill>
              </a:rPr>
              <a:t>Deloitte Central Mediterranean S.r.l. is the affiliate for the territories of Italy, Greece and Malta of Deloitte NSE LLP, a UK limited liability partnership and a member firm of Deloitte Touche Tohmatsu Limited, a UK private company limited by guarantee (“DTTL”). DTTL and each of its member firms are legally separate and independent entities. DTTL, Deloitte NSE LLP and Deloitte Central Mediterranean S.r.l. do not provide services to clients. Please see </a:t>
            </a:r>
            <a:r>
              <a:rPr lang="en-US" sz="800" dirty="0">
                <a:solidFill>
                  <a:schemeClr val="bg1"/>
                </a:solidFill>
                <a:hlinkClick r:id="rId3"/>
              </a:rPr>
              <a:t>www.deloitte.com/about </a:t>
            </a:r>
            <a:r>
              <a:rPr lang="en-US" sz="800" dirty="0">
                <a:solidFill>
                  <a:schemeClr val="bg1"/>
                </a:solidFill>
              </a:rPr>
              <a:t>to learn more about our global network of member firms.</a:t>
            </a:r>
          </a:p>
          <a:p>
            <a:pPr>
              <a:spcAft>
                <a:spcPts val="400"/>
              </a:spcAft>
            </a:pPr>
            <a:r>
              <a:rPr lang="en-US" sz="800" dirty="0">
                <a:solidFill>
                  <a:schemeClr val="bg1"/>
                </a:solidFill>
              </a:rPr>
              <a:t>© </a:t>
            </a:r>
            <a:r>
              <a:rPr lang="en-US" sz="800" dirty="0" smtClean="0">
                <a:solidFill>
                  <a:schemeClr val="bg1"/>
                </a:solidFill>
              </a:rPr>
              <a:t>2020 </a:t>
            </a:r>
            <a:r>
              <a:rPr lang="en-US" sz="800" dirty="0">
                <a:solidFill>
                  <a:schemeClr val="bg1"/>
                </a:solidFill>
              </a:rPr>
              <a:t>Deloitte Central Mediterranean. All rights reserved. </a:t>
            </a:r>
            <a:endParaRPr lang="en-US" sz="800" noProof="0" dirty="0">
              <a:solidFill>
                <a:schemeClr val="bg1"/>
              </a:solidFill>
            </a:endParaRPr>
          </a:p>
        </p:txBody>
      </p:sp>
      <p:pic>
        <p:nvPicPr>
          <p:cNvPr id="5" name="Picture 4">
            <a:extLst>
              <a:ext uri="{FF2B5EF4-FFF2-40B4-BE49-F238E27FC236}">
                <a16:creationId xmlns:a16="http://schemas.microsoft.com/office/drawing/2014/main" id="{DE2C7D44-BCE8-4E64-885F-ED0125E39028}"/>
              </a:ext>
            </a:extLst>
          </p:cNvPr>
          <p:cNvPicPr>
            <a:picLocks noChangeAspect="1"/>
          </p:cNvPicPr>
          <p:nvPr/>
        </p:nvPicPr>
        <p:blipFill>
          <a:blip r:embed="rId4"/>
          <a:stretch>
            <a:fillRect/>
          </a:stretch>
        </p:blipFill>
        <p:spPr>
          <a:xfrm>
            <a:off x="389983" y="2115336"/>
            <a:ext cx="2347044" cy="972710"/>
          </a:xfrm>
          <a:prstGeom prst="rect">
            <a:avLst/>
          </a:prstGeom>
        </p:spPr>
      </p:pic>
    </p:spTree>
    <p:extLst>
      <p:ext uri="{BB962C8B-B14F-4D97-AF65-F5344CB8AC3E}">
        <p14:creationId xmlns:p14="http://schemas.microsoft.com/office/powerpoint/2010/main" val="107565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3617A255EA154DAFA1611A71C3923F" ma:contentTypeVersion="7" ma:contentTypeDescription="Create a new document." ma:contentTypeScope="" ma:versionID="a70ea46af62b715863fece4e46368c6b">
  <xsd:schema xmlns:xsd="http://www.w3.org/2001/XMLSchema" xmlns:xs="http://www.w3.org/2001/XMLSchema" xmlns:p="http://schemas.microsoft.com/office/2006/metadata/properties" xmlns:ns3="f711d371-c027-4986-b00d-eb81df636394" xmlns:ns4="5e002e92-c7d1-456d-b4f5-f724ff63c763" targetNamespace="http://schemas.microsoft.com/office/2006/metadata/properties" ma:root="true" ma:fieldsID="ed9c360cdca91c0a3ccc7813a3c3347b" ns3:_="" ns4:_="">
    <xsd:import namespace="f711d371-c027-4986-b00d-eb81df636394"/>
    <xsd:import namespace="5e002e92-c7d1-456d-b4f5-f724ff63c76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1d371-c027-4986-b00d-eb81df6363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02e92-c7d1-456d-b4f5-f724ff63c76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223DFB-A2D2-43A6-B140-41F63B7F9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1d371-c027-4986-b00d-eb81df636394"/>
    <ds:schemaRef ds:uri="5e002e92-c7d1-456d-b4f5-f724ff63c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3FB81-FCA3-4047-9183-6C80B454BAC6}">
  <ds:schemaRefs>
    <ds:schemaRef ds:uri="http://schemas.microsoft.com/sharepoint/v3/contenttype/forms"/>
  </ds:schemaRefs>
</ds:datastoreItem>
</file>

<file path=customXml/itemProps3.xml><?xml version="1.0" encoding="utf-8"?>
<ds:datastoreItem xmlns:ds="http://schemas.openxmlformats.org/officeDocument/2006/customXml" ds:itemID="{9D67D642-1E2E-4756-B7BC-4C22B8373427}">
  <ds:schemaRefs>
    <ds:schemaRef ds:uri="http://schemas.microsoft.com/office/2006/metadata/properties"/>
    <ds:schemaRef ds:uri="http://schemas.microsoft.com/office/infopath/2007/PartnerControls"/>
    <ds:schemaRef ds:uri="http://purl.org/dc/terms/"/>
    <ds:schemaRef ds:uri="5e002e92-c7d1-456d-b4f5-f724ff63c763"/>
    <ds:schemaRef ds:uri="http://schemas.microsoft.com/office/2006/documentManagement/types"/>
    <ds:schemaRef ds:uri="http://schemas.openxmlformats.org/package/2006/metadata/core-properties"/>
    <ds:schemaRef ds:uri="http://purl.org/dc/elements/1.1/"/>
    <ds:schemaRef ds:uri="f711d371-c027-4986-b00d-eb81df6363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Deloitte Brand Theme</Template>
  <TotalTime>0</TotalTime>
  <Words>1260</Words>
  <Application>Microsoft Office PowerPoint</Application>
  <PresentationFormat>Widescreen</PresentationFormat>
  <Paragraphs>75</Paragraphs>
  <Slides>8</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Calibri Light</vt:lpstr>
      <vt:lpstr>Open Sans</vt:lpstr>
      <vt:lpstr>Verdana</vt:lpstr>
      <vt:lpstr>Wingdings 2</vt:lpstr>
      <vt:lpstr>Deloitte Brand Theme</vt:lpstr>
      <vt:lpstr>think-cell Slide</vt:lpstr>
      <vt:lpstr>NED COMMUNITY Analisi di scenario e pianificazione</vt:lpstr>
      <vt:lpstr>Impatti del clima sul business</vt:lpstr>
      <vt:lpstr>Oltre il capitale finanziario</vt:lpstr>
      <vt:lpstr>L’ analisi di scenario e l’applicazione al business (1/2)</vt:lpstr>
      <vt:lpstr>L’ analisi di scenario e l’applicazione al business (2/2)</vt:lpstr>
      <vt:lpstr>Rischi e Opportunità</vt:lpstr>
      <vt:lpstr>Benefici per il business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2020-04-09T19:43:18Z</dcterms:created>
  <dcterms:modified xsi:type="dcterms:W3CDTF">2020-10-27T22:39:41Z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0x0101002F3617A255EA154DAFA1611A71C3923F</vt:lpwstr>
  </property>
  <property fmtid="{D5CDD505-2E9C-101B-9397-08002B2CF9AE}" pid="3" name="MSIP_Label_b244f673-923e-4cdb-8bf1-dfcce5b5c514_Enabled">
    <vt:lpwstr>True</vt:lpwstr>
  </property>
  <property fmtid="{D5CDD505-2E9C-101B-9397-08002B2CF9AE}" pid="4" name="MSIP_Label_b244f673-923e-4cdb-8bf1-dfcce5b5c514_SiteId">
    <vt:lpwstr>36da45f1-dd2c-4d1f-af13-5abe46b99921</vt:lpwstr>
  </property>
  <property fmtid="{D5CDD505-2E9C-101B-9397-08002B2CF9AE}" pid="5" name="MSIP_Label_b244f673-923e-4cdb-8bf1-dfcce5b5c514_Owner">
    <vt:lpwstr>mgorini@deloitte.it</vt:lpwstr>
  </property>
  <property fmtid="{D5CDD505-2E9C-101B-9397-08002B2CF9AE}" pid="6" name="MSIP_Label_b244f673-923e-4cdb-8bf1-dfcce5b5c514_SetDate">
    <vt:lpwstr>2020-08-03T16:19:26.5457521Z</vt:lpwstr>
  </property>
  <property fmtid="{D5CDD505-2E9C-101B-9397-08002B2CF9AE}" pid="7" name="MSIP_Label_b244f673-923e-4cdb-8bf1-dfcce5b5c514_Name">
    <vt:lpwstr>Confidential</vt:lpwstr>
  </property>
  <property fmtid="{D5CDD505-2E9C-101B-9397-08002B2CF9AE}" pid="8" name="MSIP_Label_b244f673-923e-4cdb-8bf1-dfcce5b5c514_Application">
    <vt:lpwstr>Microsoft Azure Information Protection</vt:lpwstr>
  </property>
  <property fmtid="{D5CDD505-2E9C-101B-9397-08002B2CF9AE}" pid="9" name="MSIP_Label_b244f673-923e-4cdb-8bf1-dfcce5b5c514_ActionId">
    <vt:lpwstr>93fe2019-43db-4994-98ab-772ee38571fa</vt:lpwstr>
  </property>
  <property fmtid="{D5CDD505-2E9C-101B-9397-08002B2CF9AE}" pid="10" name="MSIP_Label_b244f673-923e-4cdb-8bf1-dfcce5b5c514_Extended_MSFT_Method">
    <vt:lpwstr>Automatic</vt:lpwstr>
  </property>
  <property fmtid="{D5CDD505-2E9C-101B-9397-08002B2CF9AE}" pid="11" name="MSIP_Label_ea60d57e-af5b-4752-ac57-3e4f28ca11dc_Enabled">
    <vt:lpwstr>True</vt:lpwstr>
  </property>
  <property fmtid="{D5CDD505-2E9C-101B-9397-08002B2CF9AE}" pid="12" name="MSIP_Label_ea60d57e-af5b-4752-ac57-3e4f28ca11dc_SiteId">
    <vt:lpwstr>36da45f1-dd2c-4d1f-af13-5abe46b99921</vt:lpwstr>
  </property>
  <property fmtid="{D5CDD505-2E9C-101B-9397-08002B2CF9AE}" pid="13" name="MSIP_Label_ea60d57e-af5b-4752-ac57-3e4f28ca11dc_Owner">
    <vt:lpwstr>mgorini@deloitte.it</vt:lpwstr>
  </property>
  <property fmtid="{D5CDD505-2E9C-101B-9397-08002B2CF9AE}" pid="14" name="MSIP_Label_ea60d57e-af5b-4752-ac57-3e4f28ca11dc_SetDate">
    <vt:lpwstr>2020-08-03T16:19:26.5457521Z</vt:lpwstr>
  </property>
  <property fmtid="{D5CDD505-2E9C-101B-9397-08002B2CF9AE}" pid="15" name="MSIP_Label_ea60d57e-af5b-4752-ac57-3e4f28ca11dc_Name">
    <vt:lpwstr>No Additional Protection</vt:lpwstr>
  </property>
  <property fmtid="{D5CDD505-2E9C-101B-9397-08002B2CF9AE}" pid="16" name="MSIP_Label_ea60d57e-af5b-4752-ac57-3e4f28ca11dc_Application">
    <vt:lpwstr>Microsoft Azure Information Protection</vt:lpwstr>
  </property>
  <property fmtid="{D5CDD505-2E9C-101B-9397-08002B2CF9AE}" pid="17" name="MSIP_Label_ea60d57e-af5b-4752-ac57-3e4f28ca11dc_ActionId">
    <vt:lpwstr>93fe2019-43db-4994-98ab-772ee38571fa</vt:lpwstr>
  </property>
  <property fmtid="{D5CDD505-2E9C-101B-9397-08002B2CF9AE}" pid="18" name="MSIP_Label_ea60d57e-af5b-4752-ac57-3e4f28ca11dc_Parent">
    <vt:lpwstr>b244f673-923e-4cdb-8bf1-dfcce5b5c514</vt:lpwstr>
  </property>
  <property fmtid="{D5CDD505-2E9C-101B-9397-08002B2CF9AE}" pid="19" name="MSIP_Label_ea60d57e-af5b-4752-ac57-3e4f28ca11dc_Extended_MSFT_Method">
    <vt:lpwstr>Automatic</vt:lpwstr>
  </property>
  <property fmtid="{D5CDD505-2E9C-101B-9397-08002B2CF9AE}" pid="20" name="Sensitivity">
    <vt:lpwstr>Confidential No Additional Protection</vt:lpwstr>
  </property>
</Properties>
</file>